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8288000" cy="10287000"/>
  <p:notesSz cx="6858000" cy="9144000"/>
  <p:embeddedFontLst>
    <p:embeddedFont>
      <p:font typeface="Bebas Neue Bold" panose="020B0606020202050201"/>
      <p:bold r:id="rId24"/>
    </p:embeddedFont>
    <p:embeddedFont>
      <p:font typeface="Oswald Bold" panose="00000800000000000000"/>
      <p:bold r:id="rId25"/>
    </p:embeddedFont>
    <p:embeddedFont>
      <p:font typeface="Alice" panose="00000500000000000000"/>
      <p:regular r:id="rId26"/>
    </p:embeddedFont>
    <p:embeddedFont>
      <p:font typeface="Alice Bold" panose="00000500000000000000"/>
      <p:regular r:id="rId27"/>
      <p:bold r:id="rId28"/>
    </p:embeddedFont>
    <p:embeddedFont>
      <p:font typeface="ABeeZee" panose="02000000000000000000"/>
      <p:regular r:id="rId29"/>
    </p:embeddedFont>
    <p:embeddedFont>
      <p:font typeface="ABeeZee Bold" panose="02000000000000000000"/>
      <p:regular r:id="rId30"/>
      <p:bold r:id="rId31"/>
    </p:embeddedFont>
    <p:embeddedFont>
      <p:font typeface="Copperplate Gothic 32 AB" panose="020E0807020206020404"/>
      <p:regular r:id="rId32"/>
    </p:embeddedFont>
    <p:embeddedFont>
      <p:font typeface="Calibri" panose="020F050202020403020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font" Target="fonts/font13.fntdata"/><Relationship Id="rId35" Type="http://schemas.openxmlformats.org/officeDocument/2006/relationships/font" Target="fonts/font12.fntdata"/><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3.sv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11.svg"/><Relationship Id="rId3" Type="http://schemas.openxmlformats.org/officeDocument/2006/relationships/image" Target="../media/image16.png"/><Relationship Id="rId2" Type="http://schemas.openxmlformats.org/officeDocument/2006/relationships/image" Target="../media/image5.sv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11.svg"/><Relationship Id="rId3" Type="http://schemas.openxmlformats.org/officeDocument/2006/relationships/image" Target="../media/image16.png"/><Relationship Id="rId2" Type="http://schemas.openxmlformats.org/officeDocument/2006/relationships/image" Target="../media/image5.sv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11.svg"/><Relationship Id="rId3" Type="http://schemas.openxmlformats.org/officeDocument/2006/relationships/image" Target="../media/image16.png"/><Relationship Id="rId2" Type="http://schemas.openxmlformats.org/officeDocument/2006/relationships/image" Target="../media/image5.sv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11.svg"/><Relationship Id="rId3" Type="http://schemas.openxmlformats.org/officeDocument/2006/relationships/image" Target="../media/image16.png"/><Relationship Id="rId2" Type="http://schemas.openxmlformats.org/officeDocument/2006/relationships/image" Target="../media/image5.sv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11.svg"/><Relationship Id="rId3" Type="http://schemas.openxmlformats.org/officeDocument/2006/relationships/image" Target="../media/image16.png"/><Relationship Id="rId2" Type="http://schemas.openxmlformats.org/officeDocument/2006/relationships/image" Target="../media/image5.sv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11.svg"/><Relationship Id="rId3" Type="http://schemas.openxmlformats.org/officeDocument/2006/relationships/image" Target="../media/image16.png"/><Relationship Id="rId2" Type="http://schemas.openxmlformats.org/officeDocument/2006/relationships/image" Target="../media/image5.sv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svg"/><Relationship Id="rId3" Type="http://schemas.openxmlformats.org/officeDocument/2006/relationships/image" Target="../media/image16.png"/><Relationship Id="rId2" Type="http://schemas.openxmlformats.org/officeDocument/2006/relationships/image" Target="../media/image5.sv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svg"/><Relationship Id="rId3" Type="http://schemas.openxmlformats.org/officeDocument/2006/relationships/image" Target="../media/image16.png"/><Relationship Id="rId2" Type="http://schemas.openxmlformats.org/officeDocument/2006/relationships/image" Target="../media/image5.sv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GIF"/></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svg"/><Relationship Id="rId3"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www.linkedin.com/in/subham-m-352b1620a/" TargetMode="External"/><Relationship Id="rId7" Type="http://schemas.openxmlformats.org/officeDocument/2006/relationships/image" Target="../media/image9.svg"/><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13.png"/><Relationship Id="rId3" Type="http://schemas.openxmlformats.org/officeDocument/2006/relationships/image" Target="../media/image7.svg"/><Relationship Id="rId2" Type="http://schemas.openxmlformats.org/officeDocument/2006/relationships/image" Target="../media/image12.pn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15.png"/><Relationship Id="rId2" Type="http://schemas.openxmlformats.org/officeDocument/2006/relationships/image" Target="../media/image5.sv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svg"/><Relationship Id="rId3" Type="http://schemas.openxmlformats.org/officeDocument/2006/relationships/image" Target="../media/image16.png"/><Relationship Id="rId2" Type="http://schemas.openxmlformats.org/officeDocument/2006/relationships/image" Target="../media/image5.sv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8.png"/><Relationship Id="rId7" Type="http://schemas.openxmlformats.org/officeDocument/2006/relationships/image" Target="../media/image14.svg"/><Relationship Id="rId6" Type="http://schemas.openxmlformats.org/officeDocument/2006/relationships/image" Target="../media/image20.png"/><Relationship Id="rId5" Type="http://schemas.openxmlformats.org/officeDocument/2006/relationships/image" Target="../media/image13.svg"/><Relationship Id="rId4" Type="http://schemas.openxmlformats.org/officeDocument/2006/relationships/image" Target="../media/image19.png"/><Relationship Id="rId3" Type="http://schemas.openxmlformats.org/officeDocument/2006/relationships/image" Target="../media/image12.svg"/><Relationship Id="rId2" Type="http://schemas.openxmlformats.org/officeDocument/2006/relationships/image" Target="../media/image18.png"/><Relationship Id="rId10" Type="http://schemas.openxmlformats.org/officeDocument/2006/relationships/slideLayout" Target="../slideLayouts/slideLayout7.xml"/><Relationship Id="rId1"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1.jpeg"/><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11.svg"/><Relationship Id="rId3" Type="http://schemas.openxmlformats.org/officeDocument/2006/relationships/image" Target="../media/image16.png"/><Relationship Id="rId2" Type="http://schemas.openxmlformats.org/officeDocument/2006/relationships/image" Target="../media/image5.sv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1.svg"/><Relationship Id="rId3" Type="http://schemas.openxmlformats.org/officeDocument/2006/relationships/image" Target="../media/image16.png"/><Relationship Id="rId2" Type="http://schemas.openxmlformats.org/officeDocument/2006/relationships/image" Target="../media/image5.sv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4236347" y="3202251"/>
            <a:ext cx="9815307" cy="4208864"/>
            <a:chOff x="0" y="0"/>
            <a:chExt cx="1895495" cy="812800"/>
          </a:xfrm>
        </p:grpSpPr>
        <p:sp>
          <p:nvSpPr>
            <p:cNvPr id="5" name="Freeform 5"/>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6" name="TextBox 6"/>
            <p:cNvSpPr txBox="1"/>
            <p:nvPr/>
          </p:nvSpPr>
          <p:spPr>
            <a:xfrm>
              <a:off x="0" y="-19050"/>
              <a:ext cx="1895495" cy="831850"/>
            </a:xfrm>
            <a:prstGeom prst="rect">
              <a:avLst/>
            </a:prstGeom>
          </p:spPr>
          <p:txBody>
            <a:bodyPr lIns="50800" tIns="50800" rIns="50800" bIns="50800" rtlCol="0" anchor="ctr"/>
            <a:lstStyle/>
            <a:p>
              <a:pPr algn="ctr">
                <a:lnSpc>
                  <a:spcPts val="2860"/>
                </a:lnSpc>
              </a:pPr>
            </a:p>
          </p:txBody>
        </p:sp>
      </p:grpSp>
      <p:sp>
        <p:nvSpPr>
          <p:cNvPr id="7" name="Freeform 7"/>
          <p:cNvSpPr/>
          <p:nvPr/>
        </p:nvSpPr>
        <p:spPr>
          <a:xfrm>
            <a:off x="14234102" y="0"/>
            <a:ext cx="4053898" cy="443588"/>
          </a:xfrm>
          <a:custGeom>
            <a:avLst/>
            <a:gdLst/>
            <a:ahLst/>
            <a:cxnLst/>
            <a:rect l="l" t="t" r="r" b="b"/>
            <a:pathLst>
              <a:path w="4053898" h="443588">
                <a:moveTo>
                  <a:pt x="0" y="0"/>
                </a:moveTo>
                <a:lnTo>
                  <a:pt x="4053898" y="0"/>
                </a:lnTo>
                <a:lnTo>
                  <a:pt x="4053898" y="443588"/>
                </a:lnTo>
                <a:lnTo>
                  <a:pt x="0" y="443588"/>
                </a:lnTo>
                <a:lnTo>
                  <a:pt x="0" y="0"/>
                </a:lnTo>
                <a:close/>
              </a:path>
            </a:pathLst>
          </a:custGeom>
          <a:blipFill>
            <a:blip r:embed="rId5"/>
            <a:stretch>
              <a:fillRect/>
            </a:stretch>
          </a:blipFill>
        </p:spPr>
      </p:sp>
      <p:sp>
        <p:nvSpPr>
          <p:cNvPr id="8" name="Freeform 8"/>
          <p:cNvSpPr/>
          <p:nvPr/>
        </p:nvSpPr>
        <p:spPr>
          <a:xfrm>
            <a:off x="7894228" y="8936093"/>
            <a:ext cx="2499545" cy="322207"/>
          </a:xfrm>
          <a:custGeom>
            <a:avLst/>
            <a:gdLst/>
            <a:ahLst/>
            <a:cxnLst/>
            <a:rect l="l" t="t" r="r" b="b"/>
            <a:pathLst>
              <a:path w="2499545" h="322207">
                <a:moveTo>
                  <a:pt x="0" y="0"/>
                </a:moveTo>
                <a:lnTo>
                  <a:pt x="2499544" y="0"/>
                </a:lnTo>
                <a:lnTo>
                  <a:pt x="2499544" y="322207"/>
                </a:lnTo>
                <a:lnTo>
                  <a:pt x="0" y="322207"/>
                </a:lnTo>
                <a:lnTo>
                  <a:pt x="0" y="0"/>
                </a:lnTo>
                <a:close/>
              </a:path>
            </a:pathLst>
          </a:custGeom>
          <a:blipFill>
            <a:blip r:embed="rId6"/>
            <a:stretch>
              <a:fillRect/>
            </a:stretch>
          </a:blipFill>
        </p:spPr>
      </p:sp>
      <p:sp>
        <p:nvSpPr>
          <p:cNvPr id="9" name="Freeform 9"/>
          <p:cNvSpPr/>
          <p:nvPr/>
        </p:nvSpPr>
        <p:spPr>
          <a:xfrm>
            <a:off x="-1045422" y="70300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7259300" y="9395798"/>
            <a:ext cx="1028700" cy="894522"/>
          </a:xfrm>
          <a:custGeom>
            <a:avLst/>
            <a:gdLst/>
            <a:ahLst/>
            <a:cxnLst/>
            <a:rect l="l" t="t" r="r" b="b"/>
            <a:pathLst>
              <a:path w="1028700" h="894522">
                <a:moveTo>
                  <a:pt x="0" y="0"/>
                </a:moveTo>
                <a:lnTo>
                  <a:pt x="1028700" y="0"/>
                </a:lnTo>
                <a:lnTo>
                  <a:pt x="1028700" y="894522"/>
                </a:lnTo>
                <a:lnTo>
                  <a:pt x="0" y="894522"/>
                </a:lnTo>
                <a:lnTo>
                  <a:pt x="0" y="0"/>
                </a:lnTo>
                <a:close/>
              </a:path>
            </a:pathLst>
          </a:custGeom>
          <a:blipFill>
            <a:blip r:embed="rId9"/>
            <a:stretch>
              <a:fillRect/>
            </a:stretch>
          </a:blipFill>
        </p:spPr>
      </p:sp>
      <p:sp>
        <p:nvSpPr>
          <p:cNvPr id="11" name="TextBox 11"/>
          <p:cNvSpPr txBox="1"/>
          <p:nvPr/>
        </p:nvSpPr>
        <p:spPr>
          <a:xfrm>
            <a:off x="4236347" y="4529761"/>
            <a:ext cx="9815307" cy="2464153"/>
          </a:xfrm>
          <a:prstGeom prst="rect">
            <a:avLst/>
          </a:prstGeom>
        </p:spPr>
        <p:txBody>
          <a:bodyPr lIns="0" tIns="0" rIns="0" bIns="0" rtlCol="0" anchor="t">
            <a:spAutoFit/>
          </a:bodyPr>
          <a:lstStyle/>
          <a:p>
            <a:pPr algn="ctr">
              <a:lnSpc>
                <a:spcPts val="6955"/>
              </a:lnSpc>
            </a:pPr>
            <a:r>
              <a:rPr lang="en-US" sz="5040" spc="493">
                <a:solidFill>
                  <a:srgbClr val="231F20"/>
                </a:solidFill>
                <a:latin typeface="Bebas Neue Bold" panose="020B0606020202050201"/>
              </a:rPr>
              <a:t>A COMPREHENSIVE SYSTEM FOR POTHOLE DETECTION AND PREVENTION</a:t>
            </a:r>
            <a:endParaRPr lang="en-US" sz="5040" spc="493">
              <a:solidFill>
                <a:srgbClr val="231F20"/>
              </a:solidFill>
              <a:latin typeface="Bebas Neue Bold" panose="020B0606020202050201"/>
            </a:endParaRPr>
          </a:p>
          <a:p>
            <a:pPr algn="ctr">
              <a:lnSpc>
                <a:spcPts val="5575"/>
              </a:lnSpc>
            </a:pPr>
          </a:p>
        </p:txBody>
      </p:sp>
      <p:sp>
        <p:nvSpPr>
          <p:cNvPr id="12" name="TextBox 12"/>
          <p:cNvSpPr txBox="1"/>
          <p:nvPr/>
        </p:nvSpPr>
        <p:spPr>
          <a:xfrm>
            <a:off x="4236347" y="3476209"/>
            <a:ext cx="9815307" cy="755207"/>
          </a:xfrm>
          <a:prstGeom prst="rect">
            <a:avLst/>
          </a:prstGeom>
        </p:spPr>
        <p:txBody>
          <a:bodyPr lIns="0" tIns="0" rIns="0" bIns="0" rtlCol="0" anchor="t">
            <a:spAutoFit/>
          </a:bodyPr>
          <a:lstStyle/>
          <a:p>
            <a:pPr algn="ctr">
              <a:lnSpc>
                <a:spcPts val="6160"/>
              </a:lnSpc>
            </a:pPr>
            <a:r>
              <a:rPr lang="en-US" sz="4465" spc="437">
                <a:solidFill>
                  <a:srgbClr val="231F20"/>
                </a:solidFill>
                <a:latin typeface="Oswald Bold" panose="00000800000000000000"/>
              </a:rPr>
              <a:t>SMART POTHOLE MANAGEMENT:</a:t>
            </a:r>
            <a:r>
              <a:rPr lang="en-US" sz="4465" spc="437">
                <a:solidFill>
                  <a:srgbClr val="231F20"/>
                </a:solidFill>
                <a:latin typeface="Oswald Bold" panose="00000800000000000000"/>
              </a:rPr>
              <a:t> </a:t>
            </a:r>
            <a:endParaRPr lang="en-US" sz="4465" spc="437">
              <a:solidFill>
                <a:srgbClr val="231F20"/>
              </a:solidFill>
              <a:latin typeface="Oswald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627933" y="1850702"/>
            <a:ext cx="9032134" cy="7325481"/>
          </a:xfrm>
          <a:custGeom>
            <a:avLst/>
            <a:gdLst/>
            <a:ahLst/>
            <a:cxnLst/>
            <a:rect l="l" t="t" r="r" b="b"/>
            <a:pathLst>
              <a:path w="9032134" h="7325481">
                <a:moveTo>
                  <a:pt x="0" y="0"/>
                </a:moveTo>
                <a:lnTo>
                  <a:pt x="9032134" y="0"/>
                </a:lnTo>
                <a:lnTo>
                  <a:pt x="9032134" y="7325482"/>
                </a:lnTo>
                <a:lnTo>
                  <a:pt x="0" y="7325482"/>
                </a:lnTo>
                <a:lnTo>
                  <a:pt x="0" y="0"/>
                </a:lnTo>
                <a:close/>
              </a:path>
            </a:pathLst>
          </a:custGeom>
          <a:blipFill>
            <a:blip r:embed="rId5"/>
            <a:stretch>
              <a:fillRect/>
            </a:stretch>
          </a:blipFill>
        </p:spPr>
      </p:sp>
      <p:sp>
        <p:nvSpPr>
          <p:cNvPr id="5" name="TextBox 5"/>
          <p:cNvSpPr txBox="1"/>
          <p:nvPr/>
        </p:nvSpPr>
        <p:spPr>
          <a:xfrm>
            <a:off x="3903892" y="117152"/>
            <a:ext cx="12266455" cy="1219835"/>
          </a:xfrm>
          <a:prstGeom prst="rect">
            <a:avLst/>
          </a:prstGeom>
        </p:spPr>
        <p:txBody>
          <a:bodyPr lIns="0" tIns="0" rIns="0" bIns="0" rtlCol="0" anchor="t">
            <a:spAutoFit/>
          </a:bodyPr>
          <a:lstStyle/>
          <a:p>
            <a:pPr algn="ctr">
              <a:lnSpc>
                <a:spcPts val="9940"/>
              </a:lnSpc>
              <a:spcBef>
                <a:spcPct val="0"/>
              </a:spcBef>
            </a:pPr>
            <a:r>
              <a:rPr lang="en-US" sz="7100">
                <a:solidFill>
                  <a:srgbClr val="FF66C4"/>
                </a:solidFill>
                <a:latin typeface="Alice" panose="00000500000000000000"/>
              </a:rPr>
              <a:t>SYSTEM UML DIAGRAMS</a:t>
            </a:r>
            <a:endParaRPr lang="en-US" sz="7100">
              <a:solidFill>
                <a:srgbClr val="FF66C4"/>
              </a:solidFill>
              <a:latin typeface="Alice" panose="00000500000000000000"/>
            </a:endParaRPr>
          </a:p>
        </p:txBody>
      </p:sp>
      <p:sp>
        <p:nvSpPr>
          <p:cNvPr id="6" name="TextBox 6"/>
          <p:cNvSpPr txBox="1"/>
          <p:nvPr/>
        </p:nvSpPr>
        <p:spPr>
          <a:xfrm>
            <a:off x="4447615" y="1251262"/>
            <a:ext cx="4145756" cy="599440"/>
          </a:xfrm>
          <a:prstGeom prst="rect">
            <a:avLst/>
          </a:prstGeom>
        </p:spPr>
        <p:txBody>
          <a:bodyPr lIns="0" tIns="0" rIns="0" bIns="0" rtlCol="0" anchor="t">
            <a:spAutoFit/>
          </a:bodyPr>
          <a:lstStyle/>
          <a:p>
            <a:pPr marL="734060" lvl="1" indent="-367030" algn="ctr">
              <a:lnSpc>
                <a:spcPts val="4760"/>
              </a:lnSpc>
              <a:buFont typeface="Arial" panose="020B0604020202020204"/>
              <a:buChar char="•"/>
            </a:pPr>
            <a:r>
              <a:rPr lang="en-US" sz="3400">
                <a:solidFill>
                  <a:srgbClr val="000000"/>
                </a:solidFill>
                <a:latin typeface="Alice" panose="00000500000000000000"/>
              </a:rPr>
              <a:t>Use case Diagram</a:t>
            </a:r>
            <a:endParaRPr lang="en-US" sz="3400">
              <a:solidFill>
                <a:srgbClr val="000000"/>
              </a:solidFill>
              <a:latin typeface="Alice" panose="000005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694241" y="2010210"/>
            <a:ext cx="9200242" cy="7248090"/>
          </a:xfrm>
          <a:custGeom>
            <a:avLst/>
            <a:gdLst/>
            <a:ahLst/>
            <a:cxnLst/>
            <a:rect l="l" t="t" r="r" b="b"/>
            <a:pathLst>
              <a:path w="9200242" h="7248090">
                <a:moveTo>
                  <a:pt x="0" y="0"/>
                </a:moveTo>
                <a:lnTo>
                  <a:pt x="9200242" y="0"/>
                </a:lnTo>
                <a:lnTo>
                  <a:pt x="9200242" y="7248090"/>
                </a:lnTo>
                <a:lnTo>
                  <a:pt x="0" y="7248090"/>
                </a:lnTo>
                <a:lnTo>
                  <a:pt x="0" y="0"/>
                </a:lnTo>
                <a:close/>
              </a:path>
            </a:pathLst>
          </a:custGeom>
          <a:blipFill>
            <a:blip r:embed="rId5"/>
            <a:stretch>
              <a:fillRect/>
            </a:stretch>
          </a:blipFill>
        </p:spPr>
      </p:sp>
      <p:sp>
        <p:nvSpPr>
          <p:cNvPr id="5" name="TextBox 5"/>
          <p:cNvSpPr txBox="1"/>
          <p:nvPr/>
        </p:nvSpPr>
        <p:spPr>
          <a:xfrm>
            <a:off x="4161135" y="885825"/>
            <a:ext cx="12266455" cy="1219835"/>
          </a:xfrm>
          <a:prstGeom prst="rect">
            <a:avLst/>
          </a:prstGeom>
        </p:spPr>
        <p:txBody>
          <a:bodyPr lIns="0" tIns="0" rIns="0" bIns="0" rtlCol="0" anchor="t">
            <a:spAutoFit/>
          </a:bodyPr>
          <a:lstStyle/>
          <a:p>
            <a:pPr algn="ctr">
              <a:lnSpc>
                <a:spcPts val="9940"/>
              </a:lnSpc>
              <a:spcBef>
                <a:spcPct val="0"/>
              </a:spcBef>
            </a:pPr>
            <a:r>
              <a:rPr lang="en-US" sz="7100">
                <a:solidFill>
                  <a:srgbClr val="FF66C4"/>
                </a:solidFill>
                <a:latin typeface="Alice" panose="00000500000000000000"/>
              </a:rPr>
              <a:t>CLASS DIAGRAM</a:t>
            </a:r>
            <a:endParaRPr lang="en-US" sz="7100">
              <a:solidFill>
                <a:srgbClr val="FF66C4"/>
              </a:solidFill>
              <a:latin typeface="Alice"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385990" y="1929399"/>
            <a:ext cx="8967228" cy="7328901"/>
          </a:xfrm>
          <a:custGeom>
            <a:avLst/>
            <a:gdLst/>
            <a:ahLst/>
            <a:cxnLst/>
            <a:rect l="l" t="t" r="r" b="b"/>
            <a:pathLst>
              <a:path w="8967228" h="7328901">
                <a:moveTo>
                  <a:pt x="0" y="0"/>
                </a:moveTo>
                <a:lnTo>
                  <a:pt x="8967228" y="0"/>
                </a:lnTo>
                <a:lnTo>
                  <a:pt x="8967228" y="7328901"/>
                </a:lnTo>
                <a:lnTo>
                  <a:pt x="0" y="7328901"/>
                </a:lnTo>
                <a:lnTo>
                  <a:pt x="0" y="0"/>
                </a:lnTo>
                <a:close/>
              </a:path>
            </a:pathLst>
          </a:custGeom>
          <a:blipFill>
            <a:blip r:embed="rId5"/>
            <a:stretch>
              <a:fillRect/>
            </a:stretch>
          </a:blipFill>
        </p:spPr>
      </p:sp>
      <p:sp>
        <p:nvSpPr>
          <p:cNvPr id="5" name="TextBox 5"/>
          <p:cNvSpPr txBox="1"/>
          <p:nvPr/>
        </p:nvSpPr>
        <p:spPr>
          <a:xfrm>
            <a:off x="3736376" y="347345"/>
            <a:ext cx="12266455" cy="1219835"/>
          </a:xfrm>
          <a:prstGeom prst="rect">
            <a:avLst/>
          </a:prstGeom>
        </p:spPr>
        <p:txBody>
          <a:bodyPr lIns="0" tIns="0" rIns="0" bIns="0" rtlCol="0" anchor="t">
            <a:spAutoFit/>
          </a:bodyPr>
          <a:lstStyle/>
          <a:p>
            <a:pPr algn="ctr">
              <a:lnSpc>
                <a:spcPts val="9940"/>
              </a:lnSpc>
              <a:spcBef>
                <a:spcPct val="0"/>
              </a:spcBef>
            </a:pPr>
            <a:r>
              <a:rPr lang="en-US" sz="7100">
                <a:solidFill>
                  <a:srgbClr val="FF66C4"/>
                </a:solidFill>
                <a:latin typeface="Alice" panose="00000500000000000000"/>
              </a:rPr>
              <a:t>SEQUENCE DIAGRAM</a:t>
            </a:r>
            <a:endParaRPr lang="en-US" sz="7100">
              <a:solidFill>
                <a:srgbClr val="FF66C4"/>
              </a:solidFill>
              <a:latin typeface="Alice" panose="000005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713072" y="2273824"/>
            <a:ext cx="10861856" cy="6984476"/>
          </a:xfrm>
          <a:custGeom>
            <a:avLst/>
            <a:gdLst/>
            <a:ahLst/>
            <a:cxnLst/>
            <a:rect l="l" t="t" r="r" b="b"/>
            <a:pathLst>
              <a:path w="10861856" h="6984476">
                <a:moveTo>
                  <a:pt x="0" y="0"/>
                </a:moveTo>
                <a:lnTo>
                  <a:pt x="10861856" y="0"/>
                </a:lnTo>
                <a:lnTo>
                  <a:pt x="10861856" y="6984476"/>
                </a:lnTo>
                <a:lnTo>
                  <a:pt x="0" y="6984476"/>
                </a:lnTo>
                <a:lnTo>
                  <a:pt x="0" y="0"/>
                </a:lnTo>
                <a:close/>
              </a:path>
            </a:pathLst>
          </a:custGeom>
          <a:blipFill>
            <a:blip r:embed="rId5"/>
            <a:stretch>
              <a:fillRect/>
            </a:stretch>
          </a:blipFill>
        </p:spPr>
      </p:sp>
      <p:sp>
        <p:nvSpPr>
          <p:cNvPr id="5" name="TextBox 5"/>
          <p:cNvSpPr txBox="1"/>
          <p:nvPr/>
        </p:nvSpPr>
        <p:spPr>
          <a:xfrm>
            <a:off x="3010772" y="914400"/>
            <a:ext cx="12266455" cy="873125"/>
          </a:xfrm>
          <a:prstGeom prst="rect">
            <a:avLst/>
          </a:prstGeom>
        </p:spPr>
        <p:txBody>
          <a:bodyPr lIns="0" tIns="0" rIns="0" bIns="0" rtlCol="0" anchor="t">
            <a:spAutoFit/>
          </a:bodyPr>
          <a:lstStyle/>
          <a:p>
            <a:pPr algn="ctr">
              <a:lnSpc>
                <a:spcPts val="7000"/>
              </a:lnSpc>
              <a:spcBef>
                <a:spcPct val="0"/>
              </a:spcBef>
            </a:pPr>
            <a:r>
              <a:rPr lang="en-US" sz="5000">
                <a:solidFill>
                  <a:srgbClr val="FF66C4"/>
                </a:solidFill>
                <a:latin typeface="Alice" panose="00000500000000000000"/>
              </a:rPr>
              <a:t>STATE DIAGRAM</a:t>
            </a:r>
            <a:endParaRPr lang="en-US" sz="5000">
              <a:solidFill>
                <a:srgbClr val="FF66C4"/>
              </a:solidFill>
              <a:latin typeface="Alice"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792387" y="2802560"/>
            <a:ext cx="12432739" cy="5465162"/>
          </a:xfrm>
          <a:custGeom>
            <a:avLst/>
            <a:gdLst/>
            <a:ahLst/>
            <a:cxnLst/>
            <a:rect l="l" t="t" r="r" b="b"/>
            <a:pathLst>
              <a:path w="12432739" h="5465162">
                <a:moveTo>
                  <a:pt x="0" y="0"/>
                </a:moveTo>
                <a:lnTo>
                  <a:pt x="12432739" y="0"/>
                </a:lnTo>
                <a:lnTo>
                  <a:pt x="12432739" y="5465162"/>
                </a:lnTo>
                <a:lnTo>
                  <a:pt x="0" y="5465162"/>
                </a:lnTo>
                <a:lnTo>
                  <a:pt x="0" y="0"/>
                </a:lnTo>
                <a:close/>
              </a:path>
            </a:pathLst>
          </a:custGeom>
          <a:blipFill>
            <a:blip r:embed="rId5"/>
            <a:stretch>
              <a:fillRect/>
            </a:stretch>
          </a:blipFill>
        </p:spPr>
      </p:sp>
      <p:sp>
        <p:nvSpPr>
          <p:cNvPr id="5" name="TextBox 5"/>
          <p:cNvSpPr txBox="1"/>
          <p:nvPr/>
        </p:nvSpPr>
        <p:spPr>
          <a:xfrm>
            <a:off x="3875529" y="914400"/>
            <a:ext cx="12266455" cy="873125"/>
          </a:xfrm>
          <a:prstGeom prst="rect">
            <a:avLst/>
          </a:prstGeom>
        </p:spPr>
        <p:txBody>
          <a:bodyPr lIns="0" tIns="0" rIns="0" bIns="0" rtlCol="0" anchor="t">
            <a:spAutoFit/>
          </a:bodyPr>
          <a:lstStyle/>
          <a:p>
            <a:pPr algn="ctr">
              <a:lnSpc>
                <a:spcPts val="7000"/>
              </a:lnSpc>
              <a:spcBef>
                <a:spcPct val="0"/>
              </a:spcBef>
            </a:pPr>
            <a:r>
              <a:rPr lang="en-US" sz="5000">
                <a:solidFill>
                  <a:srgbClr val="FF66C4"/>
                </a:solidFill>
                <a:latin typeface="Alice" panose="00000500000000000000"/>
              </a:rPr>
              <a:t>LEVEL 0 DATAFLOW DIAGRAM</a:t>
            </a:r>
            <a:endParaRPr lang="en-US" sz="5000">
              <a:solidFill>
                <a:srgbClr val="FF66C4"/>
              </a:solidFill>
              <a:latin typeface="Alice"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38791" y="2086712"/>
            <a:ext cx="10339931" cy="7171588"/>
          </a:xfrm>
          <a:custGeom>
            <a:avLst/>
            <a:gdLst/>
            <a:ahLst/>
            <a:cxnLst/>
            <a:rect l="l" t="t" r="r" b="b"/>
            <a:pathLst>
              <a:path w="10339931" h="7171588">
                <a:moveTo>
                  <a:pt x="0" y="0"/>
                </a:moveTo>
                <a:lnTo>
                  <a:pt x="10339931" y="0"/>
                </a:lnTo>
                <a:lnTo>
                  <a:pt x="10339931" y="7171588"/>
                </a:lnTo>
                <a:lnTo>
                  <a:pt x="0" y="7171588"/>
                </a:lnTo>
                <a:lnTo>
                  <a:pt x="0" y="0"/>
                </a:lnTo>
                <a:close/>
              </a:path>
            </a:pathLst>
          </a:custGeom>
          <a:blipFill>
            <a:blip r:embed="rId5"/>
            <a:stretch>
              <a:fillRect/>
            </a:stretch>
          </a:blipFill>
        </p:spPr>
      </p:sp>
      <p:sp>
        <p:nvSpPr>
          <p:cNvPr id="5" name="TextBox 5"/>
          <p:cNvSpPr txBox="1"/>
          <p:nvPr/>
        </p:nvSpPr>
        <p:spPr>
          <a:xfrm>
            <a:off x="3875529" y="914400"/>
            <a:ext cx="12266455" cy="873125"/>
          </a:xfrm>
          <a:prstGeom prst="rect">
            <a:avLst/>
          </a:prstGeom>
        </p:spPr>
        <p:txBody>
          <a:bodyPr lIns="0" tIns="0" rIns="0" bIns="0" rtlCol="0" anchor="t">
            <a:spAutoFit/>
          </a:bodyPr>
          <a:lstStyle/>
          <a:p>
            <a:pPr algn="ctr">
              <a:lnSpc>
                <a:spcPts val="7000"/>
              </a:lnSpc>
              <a:spcBef>
                <a:spcPct val="0"/>
              </a:spcBef>
            </a:pPr>
            <a:r>
              <a:rPr lang="en-US" sz="5000">
                <a:solidFill>
                  <a:srgbClr val="FF66C4"/>
                </a:solidFill>
                <a:latin typeface="Alice" panose="00000500000000000000"/>
              </a:rPr>
              <a:t>LEVEL 1 DATAFLOW DIAGRAM</a:t>
            </a:r>
            <a:endParaRPr lang="en-US" sz="5000">
              <a:solidFill>
                <a:srgbClr val="FF66C4"/>
              </a:solidFill>
              <a:latin typeface="Alice" panose="000005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695325"/>
            <a:ext cx="9540716" cy="1406017"/>
          </a:xfrm>
          <a:prstGeom prst="rect">
            <a:avLst/>
          </a:prstGeom>
        </p:spPr>
        <p:txBody>
          <a:bodyPr lIns="0" tIns="0" rIns="0" bIns="0" rtlCol="0" anchor="t">
            <a:spAutoFit/>
          </a:bodyPr>
          <a:lstStyle/>
          <a:p>
            <a:pPr algn="ctr">
              <a:lnSpc>
                <a:spcPts val="12000"/>
              </a:lnSpc>
              <a:spcBef>
                <a:spcPct val="0"/>
              </a:spcBef>
            </a:pPr>
            <a:r>
              <a:rPr lang="en-US" sz="7100" spc="1178">
                <a:solidFill>
                  <a:srgbClr val="63B85A"/>
                </a:solidFill>
                <a:latin typeface="Alice" panose="00000500000000000000"/>
              </a:rPr>
              <a:t>Risk Management</a:t>
            </a:r>
            <a:endParaRPr lang="en-US" sz="7100" spc="1178">
              <a:solidFill>
                <a:srgbClr val="63B85A"/>
              </a:solidFill>
              <a:latin typeface="Alice" panose="00000500000000000000"/>
            </a:endParaRPr>
          </a:p>
        </p:txBody>
      </p:sp>
      <p:sp>
        <p:nvSpPr>
          <p:cNvPr id="5" name="TextBox 5"/>
          <p:cNvSpPr txBox="1"/>
          <p:nvPr/>
        </p:nvSpPr>
        <p:spPr>
          <a:xfrm>
            <a:off x="1199310" y="2529207"/>
            <a:ext cx="14345481" cy="5123810"/>
          </a:xfrm>
          <a:prstGeom prst="rect">
            <a:avLst/>
          </a:prstGeom>
        </p:spPr>
        <p:txBody>
          <a:bodyPr lIns="0" tIns="0" rIns="0" bIns="0" rtlCol="0" anchor="t">
            <a:spAutoFit/>
          </a:bodyPr>
          <a:lstStyle/>
          <a:p>
            <a:pPr algn="just">
              <a:lnSpc>
                <a:spcPts val="3380"/>
              </a:lnSpc>
              <a:spcBef>
                <a:spcPct val="0"/>
              </a:spcBef>
            </a:pPr>
            <a:r>
              <a:rPr lang="en-US" sz="2000" spc="332">
                <a:solidFill>
                  <a:srgbClr val="000000"/>
                </a:solidFill>
                <a:latin typeface="Glacial Indifference"/>
              </a:rPr>
              <a:t>Risks </a:t>
            </a:r>
            <a:endParaRPr lang="en-US" sz="2000" spc="332">
              <a:solidFill>
                <a:srgbClr val="000000"/>
              </a:solidFill>
              <a:latin typeface="Glacial Indifference"/>
            </a:endParaRPr>
          </a:p>
          <a:p>
            <a:pPr algn="just">
              <a:lnSpc>
                <a:spcPts val="3380"/>
              </a:lnSpc>
              <a:spcBef>
                <a:spcPct val="0"/>
              </a:spcBef>
            </a:pPr>
          </a:p>
          <a:p>
            <a:pPr algn="just">
              <a:lnSpc>
                <a:spcPts val="3380"/>
              </a:lnSpc>
              <a:spcBef>
                <a:spcPct val="0"/>
              </a:spcBef>
            </a:pPr>
            <a:r>
              <a:rPr lang="en-US" sz="2000" spc="332">
                <a:solidFill>
                  <a:srgbClr val="000000"/>
                </a:solidFill>
                <a:latin typeface="Glacial Indifference"/>
              </a:rPr>
              <a:t>The hardware risks which the device faces is external accidents/shocks, which are unpredictables example: </a:t>
            </a:r>
            <a:endParaRPr lang="en-US" sz="2000" spc="332">
              <a:solidFill>
                <a:srgbClr val="000000"/>
              </a:solidFill>
              <a:latin typeface="Glacial Indifference"/>
            </a:endParaRPr>
          </a:p>
          <a:p>
            <a:pPr algn="just">
              <a:lnSpc>
                <a:spcPts val="3380"/>
              </a:lnSpc>
              <a:spcBef>
                <a:spcPct val="0"/>
              </a:spcBef>
            </a:pPr>
            <a:r>
              <a:rPr lang="en-US" sz="2000" spc="332">
                <a:solidFill>
                  <a:srgbClr val="000000"/>
                </a:solidFill>
                <a:latin typeface="Glacial Indifference"/>
              </a:rPr>
              <a:t>• Someone hitting it</a:t>
            </a:r>
            <a:endParaRPr lang="en-US" sz="2000" spc="332">
              <a:solidFill>
                <a:srgbClr val="000000"/>
              </a:solidFill>
              <a:latin typeface="Glacial Indifference"/>
            </a:endParaRPr>
          </a:p>
          <a:p>
            <a:pPr algn="just">
              <a:lnSpc>
                <a:spcPts val="3380"/>
              </a:lnSpc>
              <a:spcBef>
                <a:spcPct val="0"/>
              </a:spcBef>
            </a:pPr>
            <a:r>
              <a:rPr lang="en-US" sz="2000" spc="332">
                <a:solidFill>
                  <a:srgbClr val="000000"/>
                </a:solidFill>
                <a:latin typeface="Glacial Indifference"/>
              </a:rPr>
              <a:t>• Snow covering the lens </a:t>
            </a:r>
            <a:endParaRPr lang="en-US" sz="2000" spc="332">
              <a:solidFill>
                <a:srgbClr val="000000"/>
              </a:solidFill>
              <a:latin typeface="Glacial Indifference"/>
            </a:endParaRPr>
          </a:p>
          <a:p>
            <a:pPr algn="just">
              <a:lnSpc>
                <a:spcPts val="3380"/>
              </a:lnSpc>
              <a:spcBef>
                <a:spcPct val="0"/>
              </a:spcBef>
            </a:pPr>
            <a:r>
              <a:rPr lang="en-US" sz="2000" spc="332">
                <a:solidFill>
                  <a:srgbClr val="000000"/>
                </a:solidFill>
                <a:latin typeface="Glacial Indifference"/>
              </a:rPr>
              <a:t>• The camera being covered by some object(paper). </a:t>
            </a:r>
            <a:endParaRPr lang="en-US" sz="2000" spc="332">
              <a:solidFill>
                <a:srgbClr val="000000"/>
              </a:solidFill>
              <a:latin typeface="Glacial Indifference"/>
            </a:endParaRPr>
          </a:p>
          <a:p>
            <a:pPr algn="just">
              <a:lnSpc>
                <a:spcPts val="3380"/>
              </a:lnSpc>
              <a:spcBef>
                <a:spcPct val="0"/>
              </a:spcBef>
            </a:pPr>
            <a:r>
              <a:rPr lang="en-US" sz="2000" spc="332">
                <a:solidFill>
                  <a:srgbClr val="000000"/>
                </a:solidFill>
                <a:latin typeface="Glacial Indifference"/>
              </a:rPr>
              <a:t>• Rainwater going into the circuits and frying them.</a:t>
            </a:r>
            <a:endParaRPr lang="en-US" sz="2000" spc="332">
              <a:solidFill>
                <a:srgbClr val="000000"/>
              </a:solidFill>
              <a:latin typeface="Glacial Indifference"/>
            </a:endParaRPr>
          </a:p>
          <a:p>
            <a:pPr algn="just">
              <a:lnSpc>
                <a:spcPts val="3380"/>
              </a:lnSpc>
              <a:spcBef>
                <a:spcPct val="0"/>
              </a:spcBef>
            </a:pPr>
            <a:r>
              <a:rPr lang="en-US" sz="2000" spc="332">
                <a:solidFill>
                  <a:srgbClr val="000000"/>
                </a:solidFill>
                <a:latin typeface="Glacial Indifference"/>
              </a:rPr>
              <a:t> </a:t>
            </a:r>
            <a:endParaRPr lang="en-US" sz="2000" spc="332">
              <a:solidFill>
                <a:srgbClr val="000000"/>
              </a:solidFill>
              <a:latin typeface="Glacial Indifference"/>
            </a:endParaRPr>
          </a:p>
          <a:p>
            <a:pPr algn="just">
              <a:lnSpc>
                <a:spcPts val="3380"/>
              </a:lnSpc>
              <a:spcBef>
                <a:spcPct val="0"/>
              </a:spcBef>
            </a:pPr>
            <a:r>
              <a:rPr lang="en-US" sz="2000" spc="332">
                <a:solidFill>
                  <a:srgbClr val="000000"/>
                </a:solidFill>
                <a:latin typeface="Glacial Indifference"/>
              </a:rPr>
              <a:t> And the some of the software risks are privacy and security of data. Time to time updates about the potholes to the cloud and intimate the driver about it correctly . The data should be transmitted only in a secure environment.</a:t>
            </a:r>
            <a:endParaRPr lang="en-US" sz="2000" spc="332">
              <a:solidFill>
                <a:srgbClr val="000000"/>
              </a:solidFill>
              <a:latin typeface="Glacial Indifferenc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99310" y="2082747"/>
            <a:ext cx="14712735" cy="6406277"/>
          </a:xfrm>
          <a:prstGeom prst="rect">
            <a:avLst/>
          </a:prstGeom>
        </p:spPr>
        <p:txBody>
          <a:bodyPr lIns="0" tIns="0" rIns="0" bIns="0" rtlCol="0" anchor="t">
            <a:spAutoFit/>
          </a:bodyPr>
          <a:lstStyle/>
          <a:p>
            <a:pPr algn="just">
              <a:lnSpc>
                <a:spcPts val="2870"/>
              </a:lnSpc>
              <a:spcBef>
                <a:spcPct val="0"/>
              </a:spcBef>
            </a:pPr>
          </a:p>
          <a:p>
            <a:pPr algn="just">
              <a:lnSpc>
                <a:spcPts val="2870"/>
              </a:lnSpc>
              <a:spcBef>
                <a:spcPct val="0"/>
              </a:spcBef>
            </a:pPr>
            <a:r>
              <a:rPr lang="en-US" sz="1700" spc="281">
                <a:solidFill>
                  <a:srgbClr val="000000"/>
                </a:solidFill>
                <a:latin typeface="Glacial Indifference"/>
              </a:rPr>
              <a:t>Challenges</a:t>
            </a:r>
            <a:endParaRPr lang="en-US" sz="1700" spc="281">
              <a:solidFill>
                <a:srgbClr val="000000"/>
              </a:solidFill>
              <a:latin typeface="Glacial Indifference"/>
            </a:endParaRPr>
          </a:p>
          <a:p>
            <a:pPr algn="just">
              <a:lnSpc>
                <a:spcPts val="2870"/>
              </a:lnSpc>
              <a:spcBef>
                <a:spcPct val="0"/>
              </a:spcBef>
            </a:pPr>
          </a:p>
          <a:p>
            <a:pPr algn="just">
              <a:lnSpc>
                <a:spcPts val="2870"/>
              </a:lnSpc>
              <a:spcBef>
                <a:spcPct val="0"/>
              </a:spcBef>
            </a:pPr>
            <a:r>
              <a:rPr lang="en-US" sz="1700" spc="281">
                <a:solidFill>
                  <a:srgbClr val="000000"/>
                </a:solidFill>
                <a:latin typeface="Glacial Indifference"/>
              </a:rPr>
              <a:t>The challenges in front are, the budget as we cant take that to a high budget model so that it can be used by many and should get a high pixel camera with a low budget and the model should not make false interpretations of the pothole and make the user feel sure about this model.</a:t>
            </a:r>
            <a:endParaRPr lang="en-US" sz="1700" spc="281">
              <a:solidFill>
                <a:srgbClr val="000000"/>
              </a:solidFill>
              <a:latin typeface="Glacial Indifference"/>
            </a:endParaRPr>
          </a:p>
          <a:p>
            <a:pPr algn="just">
              <a:lnSpc>
                <a:spcPts val="2870"/>
              </a:lnSpc>
              <a:spcBef>
                <a:spcPct val="0"/>
              </a:spcBef>
            </a:pPr>
          </a:p>
          <a:p>
            <a:pPr algn="just">
              <a:lnSpc>
                <a:spcPts val="2870"/>
              </a:lnSpc>
              <a:spcBef>
                <a:spcPct val="0"/>
              </a:spcBef>
            </a:pPr>
            <a:r>
              <a:rPr lang="en-US" sz="1700" spc="281">
                <a:solidFill>
                  <a:srgbClr val="000000"/>
                </a:solidFill>
                <a:latin typeface="Glacial Indifference"/>
              </a:rPr>
              <a:t>Possible Extensions</a:t>
            </a:r>
            <a:endParaRPr lang="en-US" sz="1700" spc="281">
              <a:solidFill>
                <a:srgbClr val="000000"/>
              </a:solidFill>
              <a:latin typeface="Glacial Indifference"/>
            </a:endParaRPr>
          </a:p>
          <a:p>
            <a:pPr algn="just">
              <a:lnSpc>
                <a:spcPts val="2870"/>
              </a:lnSpc>
              <a:spcBef>
                <a:spcPct val="0"/>
              </a:spcBef>
            </a:pPr>
          </a:p>
          <a:p>
            <a:pPr algn="just">
              <a:lnSpc>
                <a:spcPts val="2870"/>
              </a:lnSpc>
              <a:spcBef>
                <a:spcPct val="0"/>
              </a:spcBef>
            </a:pPr>
            <a:r>
              <a:rPr lang="en-US" sz="1700" spc="281">
                <a:solidFill>
                  <a:srgbClr val="000000"/>
                </a:solidFill>
                <a:latin typeface="Glacial Indifference"/>
              </a:rPr>
              <a:t>There could be even more possibilities of extending the model to a state at which it not only detects the potholes but also detecting the fixed potholes and updating the earlier data and detecting speed breakers where the drivers need to slow down. Another extension that we can make is to estimate the depth of the pothole and to categorize them to a different different level of danger and alert the driver about that danger, whether he can travel on that road or not. And can be notified to higher officials for the fixing of these potholes. </a:t>
            </a:r>
            <a:endParaRPr lang="en-US" sz="1700" spc="281">
              <a:solidFill>
                <a:srgbClr val="000000"/>
              </a:solidFill>
              <a:latin typeface="Glacial Indifference"/>
            </a:endParaRPr>
          </a:p>
          <a:p>
            <a:pPr algn="just">
              <a:lnSpc>
                <a:spcPts val="2870"/>
              </a:lnSpc>
              <a:spcBef>
                <a:spcPct val="0"/>
              </a:spcBef>
            </a:pPr>
          </a:p>
          <a:p>
            <a:pPr algn="just">
              <a:lnSpc>
                <a:spcPts val="2870"/>
              </a:lnSpc>
              <a:spcBef>
                <a:spcPct val="0"/>
              </a:spcBef>
            </a:pPr>
            <a:r>
              <a:rPr lang="en-US" sz="1700" spc="281">
                <a:solidFill>
                  <a:srgbClr val="000000"/>
                </a:solidFill>
                <a:latin typeface="Glacial Indifference"/>
              </a:rPr>
              <a:t>• To make it budget-friendly. </a:t>
            </a:r>
            <a:endParaRPr lang="en-US" sz="1700" spc="281">
              <a:solidFill>
                <a:srgbClr val="000000"/>
              </a:solidFill>
              <a:latin typeface="Glacial Indifference"/>
            </a:endParaRPr>
          </a:p>
          <a:p>
            <a:pPr algn="just">
              <a:lnSpc>
                <a:spcPts val="2870"/>
              </a:lnSpc>
              <a:spcBef>
                <a:spcPct val="0"/>
              </a:spcBef>
            </a:pPr>
            <a:r>
              <a:rPr lang="en-US" sz="1700" spc="281">
                <a:solidFill>
                  <a:srgbClr val="000000"/>
                </a:solidFill>
                <a:latin typeface="Glacial Indifference"/>
              </a:rPr>
              <a:t>• Reduce the latency between the uploads. </a:t>
            </a:r>
            <a:endParaRPr lang="en-US" sz="1700" spc="281">
              <a:solidFill>
                <a:srgbClr val="000000"/>
              </a:solidFill>
              <a:latin typeface="Glacial Indifference"/>
            </a:endParaRPr>
          </a:p>
          <a:p>
            <a:pPr algn="just">
              <a:lnSpc>
                <a:spcPts val="2870"/>
              </a:lnSpc>
              <a:spcBef>
                <a:spcPct val="0"/>
              </a:spcBef>
            </a:pPr>
            <a:r>
              <a:rPr lang="en-US" sz="1700" spc="281">
                <a:solidFill>
                  <a:srgbClr val="000000"/>
                </a:solidFill>
                <a:latin typeface="Glacial Indifference"/>
              </a:rPr>
              <a:t>• Detect potholes even when the car is at a very high speed.</a:t>
            </a:r>
            <a:endParaRPr lang="en-US" sz="1700" spc="281">
              <a:solidFill>
                <a:srgbClr val="000000"/>
              </a:solidFill>
              <a:latin typeface="Glacial Indifference"/>
            </a:endParaRPr>
          </a:p>
        </p:txBody>
      </p:sp>
      <p:sp>
        <p:nvSpPr>
          <p:cNvPr id="5" name="TextBox 5"/>
          <p:cNvSpPr txBox="1"/>
          <p:nvPr/>
        </p:nvSpPr>
        <p:spPr>
          <a:xfrm>
            <a:off x="1028700" y="752930"/>
            <a:ext cx="6031349" cy="1406017"/>
          </a:xfrm>
          <a:prstGeom prst="rect">
            <a:avLst/>
          </a:prstGeom>
        </p:spPr>
        <p:txBody>
          <a:bodyPr lIns="0" tIns="0" rIns="0" bIns="0" rtlCol="0" anchor="t">
            <a:spAutoFit/>
          </a:bodyPr>
          <a:lstStyle/>
          <a:p>
            <a:pPr algn="ctr">
              <a:lnSpc>
                <a:spcPts val="12000"/>
              </a:lnSpc>
              <a:spcBef>
                <a:spcPct val="0"/>
              </a:spcBef>
            </a:pPr>
            <a:r>
              <a:rPr lang="en-US" sz="7100" spc="1178">
                <a:solidFill>
                  <a:srgbClr val="63B85A"/>
                </a:solidFill>
                <a:latin typeface="Alice" panose="00000500000000000000"/>
              </a:rPr>
              <a:t>Conclusion</a:t>
            </a:r>
            <a:endParaRPr lang="en-US" sz="7100" spc="1178">
              <a:solidFill>
                <a:srgbClr val="63B85A"/>
              </a:solidFill>
              <a:latin typeface="Alice" panose="000005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10518142" y="2952928"/>
            <a:ext cx="6344561" cy="3806736"/>
          </a:xfrm>
          <a:prstGeom prst="rect">
            <a:avLst/>
          </a:prstGeom>
        </p:spPr>
      </p:pic>
      <p:sp>
        <p:nvSpPr>
          <p:cNvPr id="3" name="TextBox 3"/>
          <p:cNvSpPr txBox="1"/>
          <p:nvPr/>
        </p:nvSpPr>
        <p:spPr>
          <a:xfrm>
            <a:off x="1028700" y="3725578"/>
            <a:ext cx="8909685" cy="936243"/>
          </a:xfrm>
          <a:prstGeom prst="rect">
            <a:avLst/>
          </a:prstGeom>
        </p:spPr>
        <p:txBody>
          <a:bodyPr lIns="0" tIns="0" rIns="0" bIns="0" rtlCol="0" anchor="t">
            <a:spAutoFit/>
          </a:bodyPr>
          <a:lstStyle/>
          <a:p>
            <a:pPr algn="ctr">
              <a:lnSpc>
                <a:spcPts val="7945"/>
              </a:lnSpc>
              <a:spcBef>
                <a:spcPct val="0"/>
              </a:spcBef>
            </a:pPr>
            <a:r>
              <a:rPr lang="en-US" sz="4700" spc="780">
                <a:solidFill>
                  <a:srgbClr val="000000"/>
                </a:solidFill>
                <a:latin typeface="Glacial Indifference"/>
              </a:rPr>
              <a:t>The</a:t>
            </a:r>
            <a:r>
              <a:rPr lang="en-US" sz="4700" spc="780">
                <a:solidFill>
                  <a:srgbClr val="000000"/>
                </a:solidFill>
                <a:latin typeface="Glacial Indifference"/>
              </a:rPr>
              <a:t> work can be found at</a:t>
            </a:r>
            <a:endParaRPr lang="en-US" sz="4700" spc="780">
              <a:solidFill>
                <a:srgbClr val="000000"/>
              </a:solidFill>
              <a:latin typeface="Glacial Indifference"/>
            </a:endParaRPr>
          </a:p>
        </p:txBody>
      </p:sp>
      <p:sp>
        <p:nvSpPr>
          <p:cNvPr id="4" name="TextBox 4"/>
          <p:cNvSpPr txBox="1"/>
          <p:nvPr/>
        </p:nvSpPr>
        <p:spPr>
          <a:xfrm>
            <a:off x="3276600" y="6286500"/>
            <a:ext cx="7414260" cy="3303270"/>
          </a:xfrm>
          <a:prstGeom prst="rect">
            <a:avLst/>
          </a:prstGeom>
        </p:spPr>
        <p:txBody>
          <a:bodyPr wrap="square" lIns="0" tIns="0" rIns="0" bIns="0" rtlCol="0" anchor="t">
            <a:spAutoFit/>
          </a:bodyPr>
          <a:lstStyle/>
          <a:p>
            <a:pPr marL="993140" lvl="1" indent="-496570">
              <a:lnSpc>
                <a:spcPts val="6440"/>
              </a:lnSpc>
              <a:buFont typeface="Arial" panose="020B0604020202020204"/>
              <a:buChar char="•"/>
            </a:pPr>
            <a:r>
              <a:rPr lang="en-US" sz="2000">
                <a:solidFill>
                  <a:srgbClr val="000000"/>
                </a:solidFill>
                <a:latin typeface="Alice" panose="00000500000000000000"/>
              </a:rPr>
              <a:t>kaggle</a:t>
            </a:r>
            <a:endParaRPr lang="en-US" sz="2000">
              <a:solidFill>
                <a:srgbClr val="000000"/>
              </a:solidFill>
              <a:latin typeface="Alice" panose="00000500000000000000"/>
            </a:endParaRPr>
          </a:p>
          <a:p>
            <a:pPr marL="993140" lvl="1" indent="-496570">
              <a:lnSpc>
                <a:spcPts val="6440"/>
              </a:lnSpc>
              <a:buFont typeface="Arial" panose="020B0604020202020204"/>
              <a:buChar char="•"/>
            </a:pPr>
            <a:r>
              <a:rPr lang="en-US" sz="2000">
                <a:solidFill>
                  <a:srgbClr val="000000"/>
                </a:solidFill>
                <a:latin typeface="Alice" panose="00000500000000000000"/>
              </a:rPr>
              <a:t>https://github.com/AMiREAL002/Smart-Pothole-Management-A-Comprehensive-System-for-Pothole-Detection-and-Prevention</a:t>
            </a:r>
            <a:endParaRPr lang="en-US" sz="2000">
              <a:solidFill>
                <a:srgbClr val="000000"/>
              </a:solidFill>
              <a:latin typeface="Alice"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4799324" y="-2500429"/>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1"/>
            <a:stretch>
              <a:fillRect/>
            </a:stretch>
          </a:blipFill>
        </p:spPr>
      </p:sp>
      <p:sp>
        <p:nvSpPr>
          <p:cNvPr id="3" name="Freeform 3"/>
          <p:cNvSpPr/>
          <p:nvPr/>
        </p:nvSpPr>
        <p:spPr>
          <a:xfrm>
            <a:off x="-1131147" y="72205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51537" y="5223963"/>
            <a:ext cx="5819421" cy="1996578"/>
          </a:xfrm>
          <a:prstGeom prst="rect">
            <a:avLst/>
          </a:prstGeom>
        </p:spPr>
        <p:txBody>
          <a:bodyPr lIns="0" tIns="0" rIns="0" bIns="0" rtlCol="0" anchor="t">
            <a:spAutoFit/>
          </a:bodyPr>
          <a:lstStyle/>
          <a:p>
            <a:pPr>
              <a:lnSpc>
                <a:spcPts val="14280"/>
              </a:lnSpc>
            </a:pPr>
            <a:r>
              <a:rPr lang="en-US" sz="17005">
                <a:solidFill>
                  <a:srgbClr val="22423D"/>
                </a:solidFill>
                <a:latin typeface="Moontime"/>
              </a:rPr>
              <a:t>Contents</a:t>
            </a:r>
            <a:endParaRPr lang="en-US" sz="17005">
              <a:solidFill>
                <a:srgbClr val="22423D"/>
              </a:solidFill>
              <a:latin typeface="Moontime"/>
            </a:endParaRPr>
          </a:p>
        </p:txBody>
      </p:sp>
      <p:sp>
        <p:nvSpPr>
          <p:cNvPr id="5" name="TextBox 5"/>
          <p:cNvSpPr txBox="1"/>
          <p:nvPr/>
        </p:nvSpPr>
        <p:spPr>
          <a:xfrm>
            <a:off x="8693473" y="1760938"/>
            <a:ext cx="9008005" cy="6936993"/>
          </a:xfrm>
          <a:prstGeom prst="rect">
            <a:avLst/>
          </a:prstGeom>
        </p:spPr>
        <p:txBody>
          <a:bodyPr lIns="0" tIns="0" rIns="0" bIns="0" rtlCol="0" anchor="t">
            <a:spAutoFit/>
          </a:bodyPr>
          <a:lstStyle/>
          <a:p>
            <a:pPr marL="1014730" lvl="1" indent="-507365" algn="just">
              <a:lnSpc>
                <a:spcPts val="7945"/>
              </a:lnSpc>
              <a:buFont typeface="Arial" panose="020B0604020202020204"/>
              <a:buChar char="•"/>
            </a:pPr>
            <a:r>
              <a:rPr lang="en-US" sz="4700" spc="780">
                <a:solidFill>
                  <a:srgbClr val="22423D"/>
                </a:solidFill>
                <a:latin typeface="Glacial Indifference"/>
              </a:rPr>
              <a:t>Introduction</a:t>
            </a:r>
            <a:endParaRPr lang="en-US" sz="4700" spc="780">
              <a:solidFill>
                <a:srgbClr val="22423D"/>
              </a:solidFill>
              <a:latin typeface="Glacial Indifference"/>
            </a:endParaRPr>
          </a:p>
          <a:p>
            <a:pPr marL="1014730" lvl="1" indent="-507365" algn="just">
              <a:lnSpc>
                <a:spcPts val="7945"/>
              </a:lnSpc>
              <a:buFont typeface="Arial" panose="020B0604020202020204"/>
              <a:buChar char="•"/>
            </a:pPr>
            <a:r>
              <a:rPr lang="en-US" sz="4700" spc="780">
                <a:solidFill>
                  <a:srgbClr val="22423D"/>
                </a:solidFill>
                <a:latin typeface="Glacial Indifference"/>
              </a:rPr>
              <a:t>About us</a:t>
            </a:r>
            <a:endParaRPr lang="en-US" sz="4700" spc="780">
              <a:solidFill>
                <a:srgbClr val="22423D"/>
              </a:solidFill>
              <a:latin typeface="Glacial Indifference"/>
            </a:endParaRPr>
          </a:p>
          <a:p>
            <a:pPr marL="1014730" lvl="1" indent="-507365" algn="just">
              <a:lnSpc>
                <a:spcPts val="7945"/>
              </a:lnSpc>
              <a:buFont typeface="Arial" panose="020B0604020202020204"/>
              <a:buChar char="•"/>
            </a:pPr>
            <a:r>
              <a:rPr lang="en-US" sz="4700" spc="780">
                <a:solidFill>
                  <a:srgbClr val="22423D"/>
                </a:solidFill>
                <a:latin typeface="Glacial Indifference"/>
              </a:rPr>
              <a:t>Impact</a:t>
            </a:r>
            <a:endParaRPr lang="en-US" sz="4700" spc="780">
              <a:solidFill>
                <a:srgbClr val="22423D"/>
              </a:solidFill>
              <a:latin typeface="Glacial Indifference"/>
            </a:endParaRPr>
          </a:p>
          <a:p>
            <a:pPr marL="1014730" lvl="1" indent="-507365" algn="just">
              <a:lnSpc>
                <a:spcPts val="7945"/>
              </a:lnSpc>
              <a:buFont typeface="Arial" panose="020B0604020202020204"/>
              <a:buChar char="•"/>
            </a:pPr>
            <a:r>
              <a:rPr lang="en-US" sz="4700" spc="780">
                <a:solidFill>
                  <a:srgbClr val="22423D"/>
                </a:solidFill>
                <a:latin typeface="Glacial Indifference"/>
              </a:rPr>
              <a:t>Tech Stacks</a:t>
            </a:r>
            <a:endParaRPr lang="en-US" sz="4700" spc="780">
              <a:solidFill>
                <a:srgbClr val="22423D"/>
              </a:solidFill>
              <a:latin typeface="Glacial Indifference"/>
            </a:endParaRPr>
          </a:p>
          <a:p>
            <a:pPr marL="1014730" lvl="1" indent="-507365" algn="just">
              <a:lnSpc>
                <a:spcPts val="7945"/>
              </a:lnSpc>
              <a:buFont typeface="Arial" panose="020B0604020202020204"/>
              <a:buChar char="•"/>
            </a:pPr>
            <a:r>
              <a:rPr lang="en-US" sz="4700" spc="780">
                <a:solidFill>
                  <a:srgbClr val="22423D"/>
                </a:solidFill>
                <a:latin typeface="Glacial Indifference"/>
              </a:rPr>
              <a:t>Model Overview</a:t>
            </a:r>
            <a:endParaRPr lang="en-US" sz="4700" spc="780">
              <a:solidFill>
                <a:srgbClr val="22423D"/>
              </a:solidFill>
              <a:latin typeface="Glacial Indifference"/>
            </a:endParaRPr>
          </a:p>
          <a:p>
            <a:pPr marL="1014730" lvl="1" indent="-507365" algn="just">
              <a:lnSpc>
                <a:spcPts val="7945"/>
              </a:lnSpc>
              <a:buFont typeface="Arial" panose="020B0604020202020204"/>
              <a:buChar char="•"/>
            </a:pPr>
            <a:r>
              <a:rPr lang="en-US" sz="4700" spc="780">
                <a:solidFill>
                  <a:srgbClr val="22423D"/>
                </a:solidFill>
                <a:latin typeface="Glacial Indifference"/>
              </a:rPr>
              <a:t>System UML Diagrams</a:t>
            </a:r>
            <a:endParaRPr lang="en-US" sz="4700" spc="780">
              <a:solidFill>
                <a:srgbClr val="22423D"/>
              </a:solidFill>
              <a:latin typeface="Glacial Indifference"/>
            </a:endParaRPr>
          </a:p>
          <a:p>
            <a:pPr marL="1014730" lvl="1" indent="-507365" algn="just">
              <a:lnSpc>
                <a:spcPts val="7945"/>
              </a:lnSpc>
              <a:buFont typeface="Arial" panose="020B0604020202020204"/>
              <a:buChar char="•"/>
            </a:pPr>
            <a:r>
              <a:rPr lang="en-US" sz="4700" spc="780">
                <a:solidFill>
                  <a:srgbClr val="22423D"/>
                </a:solidFill>
                <a:latin typeface="Glacial Indifference"/>
              </a:rPr>
              <a:t>Conclusions </a:t>
            </a:r>
            <a:endParaRPr lang="en-US" sz="4700" spc="780">
              <a:solidFill>
                <a:srgbClr val="22423D"/>
              </a:solidFill>
              <a:latin typeface="Glacial Indifference"/>
            </a:endParaRPr>
          </a:p>
        </p:txBody>
      </p:sp>
      <p:sp>
        <p:nvSpPr>
          <p:cNvPr id="6" name="Freeform 6"/>
          <p:cNvSpPr/>
          <p:nvPr/>
        </p:nvSpPr>
        <p:spPr>
          <a:xfrm>
            <a:off x="-1045422" y="70300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2029456"/>
            <a:ext cx="13515486" cy="7176982"/>
          </a:xfrm>
          <a:prstGeom prst="rect">
            <a:avLst/>
          </a:prstGeom>
        </p:spPr>
        <p:txBody>
          <a:bodyPr lIns="0" tIns="0" rIns="0" bIns="0" rtlCol="0" anchor="t">
            <a:spAutoFit/>
          </a:bodyPr>
          <a:lstStyle/>
          <a:p>
            <a:pPr algn="just">
              <a:lnSpc>
                <a:spcPts val="2720"/>
              </a:lnSpc>
              <a:spcBef>
                <a:spcPct val="0"/>
              </a:spcBef>
            </a:pPr>
            <a:r>
              <a:rPr lang="en-US" sz="1610" spc="267">
                <a:solidFill>
                  <a:srgbClr val="22423D"/>
                </a:solidFill>
                <a:latin typeface="Glacial Indifference"/>
              </a:rPr>
              <a:t>Pothole detection technology in cars is an emerging field that uses artificial intelligence (AI) and machine learning to identify road hazards in real time. The process of creating a technology that can spot road hazards such as potholes, broken drains, and manhole covers, and share this data with other vehicles and road authorities. The ultimate aim is to refine this “Pothole Alert” system to the point where it can automatically tweak a car’s suspension to lessen the impact of known road flaws.By tracking the movement of the vehicle and changes in the suspension height, the car can continually adjust its suspension characteristics, offering passengers a smoother ride over bumpy and damaged road surfaces. The data collected from vehicle sensors not only enhances the comfort of the ride for the customers but also has immense potential to be converted into ‘big data’. This data can be shared for the benefit of other road users. It can provide valuable insights into road conditions, traffic patterns, and potential hazards, contributing to safer and more efficient road networks. This is a great example of how technology can be leveraged for societal benefit. The implementation of a comprehensive pothole detection and prevention system could indeed result in significant cost savings. By detecting potholes early and addressing them promptly, we can prevent extensive vehicle damage that often costs billions of dollars to repair. Additionally, this system can make road repairs more effective by providing precise locations and information about the potholes, allowing for targeted and efficient repair work. This not only saves money but also enhances road safety for everyone. Integrating the pothole detection system with a car’s heads-up display (HUD) could provide real-time visual alerts to drivers. The HUD could highlight areas of the road with potholes, allowing drivers to avoid those patches. Moreover, if the detected pothole’s depth is greater than the vehicle’s ground clearance, the system could issue a hazard alert. This would significantly enhance road safety by giving drivers the information they need to navigate safely and prevent potential damage to their vehicles.</a:t>
            </a:r>
            <a:endParaRPr lang="en-US" sz="1610" spc="267">
              <a:solidFill>
                <a:srgbClr val="22423D"/>
              </a:solidFill>
              <a:latin typeface="Glacial Indifference"/>
            </a:endParaRPr>
          </a:p>
        </p:txBody>
      </p:sp>
      <p:sp>
        <p:nvSpPr>
          <p:cNvPr id="5" name="TextBox 5"/>
          <p:cNvSpPr txBox="1"/>
          <p:nvPr/>
        </p:nvSpPr>
        <p:spPr>
          <a:xfrm>
            <a:off x="1028700" y="1266825"/>
            <a:ext cx="5429703" cy="838831"/>
          </a:xfrm>
          <a:prstGeom prst="rect">
            <a:avLst/>
          </a:prstGeom>
        </p:spPr>
        <p:txBody>
          <a:bodyPr lIns="0" tIns="0" rIns="0" bIns="0" rtlCol="0" anchor="t">
            <a:spAutoFit/>
          </a:bodyPr>
          <a:lstStyle/>
          <a:p>
            <a:pPr>
              <a:lnSpc>
                <a:spcPts val="5960"/>
              </a:lnSpc>
            </a:pPr>
            <a:r>
              <a:rPr lang="en-US" sz="7095">
                <a:solidFill>
                  <a:srgbClr val="22423D"/>
                </a:solidFill>
                <a:latin typeface="Alice" panose="00000500000000000000"/>
              </a:rPr>
              <a:t>Introduction</a:t>
            </a:r>
            <a:endParaRPr lang="en-US" sz="7095">
              <a:solidFill>
                <a:srgbClr val="22423D"/>
              </a:solidFill>
              <a:latin typeface="Alice"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7334873" y="2273261"/>
            <a:ext cx="3932332" cy="3932332"/>
            <a:chOff x="0" y="0"/>
            <a:chExt cx="12700000" cy="12700000"/>
          </a:xfrm>
        </p:grpSpPr>
        <p:sp>
          <p:nvSpPr>
            <p:cNvPr id="3" name="Freeform 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1"/>
              <a:stretch>
                <a:fillRect b="-42237"/>
              </a:stretch>
            </a:blipFill>
          </p:spPr>
        </p:sp>
      </p:grpSp>
      <p:sp>
        <p:nvSpPr>
          <p:cNvPr id="4" name="Freeform 4"/>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305005" y="1409700"/>
            <a:ext cx="7838995" cy="1307421"/>
          </a:xfrm>
          <a:prstGeom prst="rect">
            <a:avLst/>
          </a:prstGeom>
        </p:spPr>
        <p:txBody>
          <a:bodyPr lIns="0" tIns="0" rIns="0" bIns="0" rtlCol="0" anchor="t">
            <a:spAutoFit/>
          </a:bodyPr>
          <a:lstStyle/>
          <a:p>
            <a:pPr>
              <a:lnSpc>
                <a:spcPts val="9320"/>
              </a:lnSpc>
            </a:pPr>
            <a:r>
              <a:rPr lang="en-US" sz="11095">
                <a:solidFill>
                  <a:srgbClr val="22423D"/>
                </a:solidFill>
                <a:latin typeface="Moontime"/>
              </a:rPr>
              <a:t>About Us</a:t>
            </a:r>
            <a:endParaRPr lang="en-US" sz="11095">
              <a:solidFill>
                <a:srgbClr val="22423D"/>
              </a:solidFill>
              <a:latin typeface="Moontime"/>
            </a:endParaRPr>
          </a:p>
        </p:txBody>
      </p:sp>
      <p:sp>
        <p:nvSpPr>
          <p:cNvPr id="8" name="TextBox 8"/>
          <p:cNvSpPr txBox="1"/>
          <p:nvPr/>
        </p:nvSpPr>
        <p:spPr>
          <a:xfrm>
            <a:off x="2390645" y="6395418"/>
            <a:ext cx="13506709" cy="1866900"/>
          </a:xfrm>
          <a:prstGeom prst="rect">
            <a:avLst/>
          </a:prstGeom>
        </p:spPr>
        <p:txBody>
          <a:bodyPr lIns="0" tIns="0" rIns="0" bIns="0" rtlCol="0" anchor="t">
            <a:spAutoFit/>
          </a:bodyPr>
          <a:lstStyle/>
          <a:p>
            <a:pPr algn="just">
              <a:lnSpc>
                <a:spcPts val="3750"/>
              </a:lnSpc>
            </a:pPr>
            <a:r>
              <a:rPr lang="en-US" sz="3000" spc="497">
                <a:solidFill>
                  <a:srgbClr val="22423D"/>
                </a:solidFill>
                <a:latin typeface="Glacial Indifference Bold" panose="00000800000000000000"/>
              </a:rPr>
              <a:t>I am Subham Mudi a final year undergraduate student pursuing B.tech in Computer Science and Engineering from Institute of Engineering and Management, Kolkata.</a:t>
            </a:r>
            <a:endParaRPr lang="en-US" sz="3000" spc="497">
              <a:solidFill>
                <a:srgbClr val="22423D"/>
              </a:solidFill>
              <a:latin typeface="Glacial Indifference Bold" panose="00000800000000000000"/>
            </a:endParaRPr>
          </a:p>
          <a:p>
            <a:pPr algn="ctr">
              <a:lnSpc>
                <a:spcPts val="3750"/>
              </a:lnSpc>
              <a:spcBef>
                <a:spcPct val="0"/>
              </a:spcBef>
            </a:pPr>
            <a:r>
              <a:rPr lang="en-US" sz="3000" spc="497">
                <a:solidFill>
                  <a:srgbClr val="22423D"/>
                </a:solidFill>
                <a:latin typeface="Glacial Indifference Bold" panose="00000800000000000000"/>
              </a:rPr>
              <a:t>LinkedIn:</a:t>
            </a:r>
            <a:r>
              <a:rPr lang="en-US" sz="3000" u="sng" spc="497">
                <a:solidFill>
                  <a:srgbClr val="22423D"/>
                </a:solidFill>
                <a:latin typeface="Glacial Indifference Bold" panose="00000800000000000000"/>
                <a:hlinkClick r:id="rId8" tooltip="https://www.linkedin.com/in/subham-m-352b1620a/"/>
              </a:rPr>
              <a:t>subham-m-352b1620a</a:t>
            </a:r>
            <a:endParaRPr lang="en-US" sz="3000" u="sng" spc="497">
              <a:solidFill>
                <a:srgbClr val="22423D"/>
              </a:solidFill>
              <a:latin typeface="Glacial Indifference Bold" panose="00000800000000000000"/>
              <a:hlinkClick r:id="rId8" tooltip="https://www.linkedin.com/in/subham-m-352b1620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1193295"/>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716446" y="-1469230"/>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2626520"/>
            <a:ext cx="13824347" cy="6067425"/>
          </a:xfrm>
          <a:prstGeom prst="rect">
            <a:avLst/>
          </a:prstGeom>
        </p:spPr>
        <p:txBody>
          <a:bodyPr lIns="0" tIns="0" rIns="0" bIns="0" rtlCol="0" anchor="t">
            <a:spAutoFit/>
          </a:bodyPr>
          <a:lstStyle/>
          <a:p>
            <a:pPr algn="just">
              <a:lnSpc>
                <a:spcPts val="3750"/>
              </a:lnSpc>
            </a:pPr>
            <a:r>
              <a:rPr lang="en-US" sz="3000" spc="497">
                <a:solidFill>
                  <a:srgbClr val="22423D"/>
                </a:solidFill>
                <a:latin typeface="Glacial Indifference"/>
              </a:rPr>
              <a:t>Potholes are a significant issue in many cities around the world, turning streets into potential death traps. They pose a serious risk to all road users, including drivers, cyclists, and pedestrians. The presence of potholes can lead to accidents, vehicle damage, and even fatalities. Despite efforts to repair these road defects, the problem persists due to factors such as inadequate detection methods, delayed repair processes, and lack of preventive measures. There is a pressing need for a comprehensive solution that not only detects potholes swiftly and accurately but also aids in their prevention and timely repair. This project aims to address this critical urban issue and contribute to safer and better-quality roads</a:t>
            </a:r>
            <a:endParaRPr lang="en-US" sz="3000" spc="497">
              <a:solidFill>
                <a:srgbClr val="22423D"/>
              </a:solidFill>
              <a:latin typeface="Glacial Indifference"/>
            </a:endParaRPr>
          </a:p>
        </p:txBody>
      </p:sp>
      <p:sp>
        <p:nvSpPr>
          <p:cNvPr id="5" name="TextBox 5"/>
          <p:cNvSpPr txBox="1"/>
          <p:nvPr/>
        </p:nvSpPr>
        <p:spPr>
          <a:xfrm>
            <a:off x="1028700" y="1266825"/>
            <a:ext cx="8363918" cy="838831"/>
          </a:xfrm>
          <a:prstGeom prst="rect">
            <a:avLst/>
          </a:prstGeom>
        </p:spPr>
        <p:txBody>
          <a:bodyPr lIns="0" tIns="0" rIns="0" bIns="0" rtlCol="0" anchor="t">
            <a:spAutoFit/>
          </a:bodyPr>
          <a:lstStyle/>
          <a:p>
            <a:pPr>
              <a:lnSpc>
                <a:spcPts val="5960"/>
              </a:lnSpc>
            </a:pPr>
            <a:r>
              <a:rPr lang="en-US" sz="7095">
                <a:solidFill>
                  <a:srgbClr val="22423D"/>
                </a:solidFill>
                <a:latin typeface="Alice" panose="00000500000000000000"/>
              </a:rPr>
              <a:t>Problem Statement</a:t>
            </a:r>
            <a:endParaRPr lang="en-US" sz="7095">
              <a:solidFill>
                <a:srgbClr val="22423D"/>
              </a:solidFill>
              <a:latin typeface="Alice"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219200"/>
            <a:ext cx="6714727" cy="1454607"/>
          </a:xfrm>
          <a:prstGeom prst="rect">
            <a:avLst/>
          </a:prstGeom>
        </p:spPr>
        <p:txBody>
          <a:bodyPr lIns="0" tIns="0" rIns="0" bIns="0" rtlCol="0" anchor="t">
            <a:spAutoFit/>
          </a:bodyPr>
          <a:lstStyle/>
          <a:p>
            <a:pPr>
              <a:lnSpc>
                <a:spcPts val="4785"/>
              </a:lnSpc>
            </a:pPr>
            <a:r>
              <a:rPr lang="en-US" sz="5695">
                <a:solidFill>
                  <a:srgbClr val="22423D"/>
                </a:solidFill>
                <a:latin typeface="Alice" panose="00000500000000000000"/>
              </a:rPr>
              <a:t>Likely Impact</a:t>
            </a:r>
            <a:endParaRPr lang="en-US" sz="5695">
              <a:solidFill>
                <a:srgbClr val="22423D"/>
              </a:solidFill>
              <a:latin typeface="Alice" panose="00000500000000000000"/>
            </a:endParaRPr>
          </a:p>
          <a:p>
            <a:pPr>
              <a:lnSpc>
                <a:spcPts val="5965"/>
              </a:lnSpc>
            </a:pPr>
          </a:p>
        </p:txBody>
      </p:sp>
      <p:sp>
        <p:nvSpPr>
          <p:cNvPr id="5" name="TextBox 5"/>
          <p:cNvSpPr txBox="1"/>
          <p:nvPr/>
        </p:nvSpPr>
        <p:spPr>
          <a:xfrm>
            <a:off x="1028700" y="2301958"/>
            <a:ext cx="16230600" cy="4660208"/>
          </a:xfrm>
          <a:prstGeom prst="rect">
            <a:avLst/>
          </a:prstGeom>
        </p:spPr>
        <p:txBody>
          <a:bodyPr lIns="0" tIns="0" rIns="0" bIns="0" rtlCol="0" anchor="t">
            <a:spAutoFit/>
          </a:bodyPr>
          <a:lstStyle/>
          <a:p>
            <a:pPr marL="398780" lvl="1" indent="-199390" algn="just">
              <a:lnSpc>
                <a:spcPts val="3120"/>
              </a:lnSpc>
              <a:buFont typeface="Arial" panose="020B0604020202020204"/>
              <a:buChar char="•"/>
            </a:pPr>
            <a:r>
              <a:rPr lang="en-US" sz="1845" spc="306">
                <a:solidFill>
                  <a:srgbClr val="22423D"/>
                </a:solidFill>
                <a:latin typeface="Glacial Indifference"/>
              </a:rPr>
              <a:t>Prevention of Accidents: Potholes are a major cause of road accidents125. By detecting potholes in real-time, these systems allow drivers enough time to slow down and avoid danger3, thereby reducing the risk of accidents.</a:t>
            </a:r>
            <a:endParaRPr lang="en-US" sz="1845" spc="306">
              <a:solidFill>
                <a:srgbClr val="22423D"/>
              </a:solidFill>
              <a:latin typeface="Glacial Indifference"/>
            </a:endParaRPr>
          </a:p>
          <a:p>
            <a:pPr marL="398780" lvl="1" indent="-199390" algn="just">
              <a:lnSpc>
                <a:spcPts val="3120"/>
              </a:lnSpc>
              <a:buFont typeface="Arial" panose="020B0604020202020204"/>
              <a:buChar char="•"/>
            </a:pPr>
            <a:r>
              <a:rPr lang="en-US" sz="1845" spc="306">
                <a:solidFill>
                  <a:srgbClr val="22423D"/>
                </a:solidFill>
                <a:latin typeface="Glacial Indifference"/>
              </a:rPr>
              <a:t>Vehicle Maintenance: Potholes can cause various types of damage to vehicles, such as flat tires, damage to the wheel, and impact on the body and interior of the vehicle1. By alerting drivers to the presence of potholes, these systems can help prevent such damage, reducing the need for costly repairs.</a:t>
            </a:r>
            <a:endParaRPr lang="en-US" sz="1845" spc="306">
              <a:solidFill>
                <a:srgbClr val="22423D"/>
              </a:solidFill>
              <a:latin typeface="Glacial Indifference"/>
            </a:endParaRPr>
          </a:p>
          <a:p>
            <a:pPr marL="398780" lvl="1" indent="-199390" algn="just">
              <a:lnSpc>
                <a:spcPts val="3120"/>
              </a:lnSpc>
              <a:buFont typeface="Arial" panose="020B0604020202020204"/>
              <a:buChar char="•"/>
            </a:pPr>
            <a:r>
              <a:rPr lang="en-US" sz="1845" spc="306">
                <a:solidFill>
                  <a:srgbClr val="22423D"/>
                </a:solidFill>
                <a:latin typeface="Glacial Indifference"/>
              </a:rPr>
              <a:t>Improvement of Road Conditions: The data collected by these systems can be used by road management systems for the timely and effective detection of potholes. This can aid in planning and prioritizing road repair and maintenance, leading to improved road conditions.</a:t>
            </a:r>
            <a:endParaRPr lang="en-US" sz="1845" spc="306">
              <a:solidFill>
                <a:srgbClr val="22423D"/>
              </a:solidFill>
              <a:latin typeface="Glacial Indifference"/>
            </a:endParaRPr>
          </a:p>
          <a:p>
            <a:pPr marL="398780" lvl="1" indent="-199390" algn="just">
              <a:lnSpc>
                <a:spcPts val="3120"/>
              </a:lnSpc>
              <a:buFont typeface="Arial" panose="020B0604020202020204"/>
              <a:buChar char="•"/>
            </a:pPr>
            <a:r>
              <a:rPr lang="en-US" sz="1845" spc="306">
                <a:solidFill>
                  <a:srgbClr val="22423D"/>
                </a:solidFill>
                <a:latin typeface="Glacial Indifference"/>
              </a:rPr>
              <a:t>Enhancement of Driving Experience: By enabling drivers to avoid potholes, these systems can make driving safer and more comfortable.</a:t>
            </a:r>
            <a:endParaRPr lang="en-US" sz="1845" spc="306">
              <a:solidFill>
                <a:srgbClr val="22423D"/>
              </a:solidFill>
              <a:latin typeface="Glacial Indifference"/>
            </a:endParaRPr>
          </a:p>
          <a:p>
            <a:pPr marL="398780" lvl="1" indent="-199390" algn="just">
              <a:lnSpc>
                <a:spcPts val="3120"/>
              </a:lnSpc>
              <a:buFont typeface="Arial" panose="020B0604020202020204"/>
              <a:buChar char="•"/>
            </a:pPr>
            <a:r>
              <a:rPr lang="en-US" sz="1845" spc="306">
                <a:solidFill>
                  <a:srgbClr val="22423D"/>
                </a:solidFill>
                <a:latin typeface="Glacial Indifference"/>
              </a:rPr>
              <a:t>Adjustment of Vehicle Settings: Some systems can also adjust suspension settings to dilute the impact of potholes, further protecting the vehicle and enhancing the driving experience.</a:t>
            </a:r>
            <a:endParaRPr lang="en-US" sz="1845" spc="306">
              <a:solidFill>
                <a:srgbClr val="22423D"/>
              </a:solidFill>
              <a:latin typeface="Glacial Indifferen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0"/>
            <a:ext cx="7724346" cy="10287000"/>
          </a:xfrm>
          <a:custGeom>
            <a:avLst/>
            <a:gdLst/>
            <a:ahLst/>
            <a:cxnLst/>
            <a:rect l="l" t="t" r="r" b="b"/>
            <a:pathLst>
              <a:path w="7724346" h="10287000">
                <a:moveTo>
                  <a:pt x="0" y="0"/>
                </a:moveTo>
                <a:lnTo>
                  <a:pt x="7724346" y="0"/>
                </a:lnTo>
                <a:lnTo>
                  <a:pt x="7724346" y="10287000"/>
                </a:lnTo>
                <a:lnTo>
                  <a:pt x="0" y="10287000"/>
                </a:lnTo>
                <a:lnTo>
                  <a:pt x="0" y="0"/>
                </a:lnTo>
                <a:close/>
              </a:path>
            </a:pathLst>
          </a:custGeom>
          <a:blipFill>
            <a:blip r:embed="rId1"/>
            <a:stretch>
              <a:fillRect t="-3069" r="-6014" b="-3069"/>
            </a:stretch>
          </a:blipFill>
        </p:spPr>
      </p:sp>
      <p:sp>
        <p:nvSpPr>
          <p:cNvPr id="3" name="Freeform 3"/>
          <p:cNvSpPr/>
          <p:nvPr/>
        </p:nvSpPr>
        <p:spPr>
          <a:xfrm>
            <a:off x="1028700" y="210439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83909" y="2324777"/>
            <a:ext cx="3186537" cy="3606163"/>
          </a:xfrm>
          <a:custGeom>
            <a:avLst/>
            <a:gdLst/>
            <a:ahLst/>
            <a:cxnLst/>
            <a:rect l="l" t="t" r="r" b="b"/>
            <a:pathLst>
              <a:path w="3186537" h="3606163">
                <a:moveTo>
                  <a:pt x="0" y="0"/>
                </a:moveTo>
                <a:lnTo>
                  <a:pt x="3186537" y="0"/>
                </a:lnTo>
                <a:lnTo>
                  <a:pt x="3186537" y="3606163"/>
                </a:lnTo>
                <a:lnTo>
                  <a:pt x="0" y="36061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12159" y="6151327"/>
            <a:ext cx="4868329" cy="5014197"/>
          </a:xfrm>
          <a:custGeom>
            <a:avLst/>
            <a:gdLst/>
            <a:ahLst/>
            <a:cxnLst/>
            <a:rect l="l" t="t" r="r" b="b"/>
            <a:pathLst>
              <a:path w="4868329" h="5014197">
                <a:moveTo>
                  <a:pt x="0" y="0"/>
                </a:moveTo>
                <a:lnTo>
                  <a:pt x="4868330" y="0"/>
                </a:lnTo>
                <a:lnTo>
                  <a:pt x="4868330" y="5014197"/>
                </a:lnTo>
                <a:lnTo>
                  <a:pt x="0" y="5014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97884" y="6341827"/>
            <a:ext cx="4868329" cy="5014197"/>
          </a:xfrm>
          <a:custGeom>
            <a:avLst/>
            <a:gdLst/>
            <a:ahLst/>
            <a:cxnLst/>
            <a:rect l="l" t="t" r="r" b="b"/>
            <a:pathLst>
              <a:path w="4868329" h="5014197">
                <a:moveTo>
                  <a:pt x="0" y="0"/>
                </a:moveTo>
                <a:lnTo>
                  <a:pt x="4868330" y="0"/>
                </a:lnTo>
                <a:lnTo>
                  <a:pt x="4868330" y="5014197"/>
                </a:lnTo>
                <a:lnTo>
                  <a:pt x="0" y="50141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8172259" y="1152525"/>
            <a:ext cx="9087041" cy="951865"/>
          </a:xfrm>
          <a:prstGeom prst="rect">
            <a:avLst/>
          </a:prstGeom>
        </p:spPr>
        <p:txBody>
          <a:bodyPr lIns="0" tIns="0" rIns="0" bIns="0" rtlCol="0" anchor="t">
            <a:spAutoFit/>
          </a:bodyPr>
          <a:lstStyle/>
          <a:p>
            <a:pPr>
              <a:lnSpc>
                <a:spcPts val="7100"/>
              </a:lnSpc>
              <a:spcBef>
                <a:spcPct val="0"/>
              </a:spcBef>
            </a:pPr>
            <a:r>
              <a:rPr lang="en-US" sz="7100" spc="355">
                <a:solidFill>
                  <a:srgbClr val="79FFA0"/>
                </a:solidFill>
                <a:latin typeface="Alice Bold" panose="00000500000000000000"/>
              </a:rPr>
              <a:t>TECH STACK</a:t>
            </a:r>
            <a:endParaRPr lang="en-US" sz="7100" spc="355">
              <a:solidFill>
                <a:srgbClr val="79FFA0"/>
              </a:solidFill>
              <a:latin typeface="Alice Bold" panose="00000500000000000000"/>
            </a:endParaRPr>
          </a:p>
        </p:txBody>
      </p:sp>
      <p:sp>
        <p:nvSpPr>
          <p:cNvPr id="8" name="TextBox 8"/>
          <p:cNvSpPr txBox="1"/>
          <p:nvPr/>
        </p:nvSpPr>
        <p:spPr>
          <a:xfrm>
            <a:off x="7724346" y="2053421"/>
            <a:ext cx="10563654" cy="4600577"/>
          </a:xfrm>
          <a:prstGeom prst="rect">
            <a:avLst/>
          </a:prstGeom>
        </p:spPr>
        <p:txBody>
          <a:bodyPr lIns="0" tIns="0" rIns="0" bIns="0" rtlCol="0" anchor="t">
            <a:spAutoFit/>
          </a:bodyPr>
          <a:lstStyle/>
          <a:p>
            <a:pPr marL="647700" lvl="1" indent="-323850">
              <a:lnSpc>
                <a:spcPts val="7500"/>
              </a:lnSpc>
              <a:buFont typeface="Arial" panose="020B0604020202020204"/>
              <a:buChar char="•"/>
            </a:pPr>
            <a:r>
              <a:rPr lang="en-US" sz="3000" spc="191">
                <a:solidFill>
                  <a:srgbClr val="CB6CE6"/>
                </a:solidFill>
                <a:latin typeface="ABeeZee" panose="02000000000000000000"/>
              </a:rPr>
              <a:t>PYTHON - VS CODE</a:t>
            </a:r>
            <a:endParaRPr lang="en-US" sz="3000" spc="191">
              <a:solidFill>
                <a:srgbClr val="CB6CE6"/>
              </a:solidFill>
              <a:latin typeface="ABeeZee" panose="02000000000000000000"/>
            </a:endParaRPr>
          </a:p>
          <a:p>
            <a:pPr marL="647700" lvl="1" indent="-323850">
              <a:lnSpc>
                <a:spcPts val="7500"/>
              </a:lnSpc>
              <a:buFont typeface="Arial" panose="020B0604020202020204"/>
              <a:buChar char="•"/>
            </a:pPr>
            <a:r>
              <a:rPr lang="en-US" sz="3000" spc="191">
                <a:solidFill>
                  <a:srgbClr val="CB6CE6"/>
                </a:solidFill>
                <a:latin typeface="ABeeZee Bold" panose="02000000000000000000"/>
              </a:rPr>
              <a:t>SSD (Single Shot MultiBox Detector)</a:t>
            </a:r>
            <a:r>
              <a:rPr lang="en-US" sz="3000" spc="191">
                <a:solidFill>
                  <a:srgbClr val="CB6CE6"/>
                </a:solidFill>
                <a:latin typeface="ABeeZee" panose="02000000000000000000"/>
              </a:rPr>
              <a:t> - object detection</a:t>
            </a:r>
            <a:endParaRPr lang="en-US" sz="3000" spc="191">
              <a:solidFill>
                <a:srgbClr val="CB6CE6"/>
              </a:solidFill>
              <a:latin typeface="ABeeZee" panose="02000000000000000000"/>
            </a:endParaRPr>
          </a:p>
          <a:p>
            <a:pPr marL="647700" lvl="1" indent="-323850">
              <a:lnSpc>
                <a:spcPts val="7500"/>
              </a:lnSpc>
              <a:buFont typeface="Arial" panose="020B0604020202020204"/>
              <a:buChar char="•"/>
            </a:pPr>
            <a:r>
              <a:rPr lang="en-US" sz="3000" spc="191">
                <a:solidFill>
                  <a:srgbClr val="CB6CE6"/>
                </a:solidFill>
                <a:latin typeface="ABeeZee Light"/>
              </a:rPr>
              <a:t>OpenCV - taking images and  pothole detection</a:t>
            </a:r>
            <a:endParaRPr lang="en-US" sz="3000" spc="191">
              <a:solidFill>
                <a:srgbClr val="CB6CE6"/>
              </a:solidFill>
              <a:latin typeface="ABeeZee Light"/>
            </a:endParaRPr>
          </a:p>
          <a:p>
            <a:pPr marL="647700" lvl="1" indent="-323850">
              <a:lnSpc>
                <a:spcPts val="7500"/>
              </a:lnSpc>
              <a:buFont typeface="Arial" panose="020B0604020202020204"/>
              <a:buChar char="•"/>
            </a:pPr>
            <a:r>
              <a:rPr lang="en-US" sz="3000" spc="20">
                <a:solidFill>
                  <a:srgbClr val="CB6CE6"/>
                </a:solidFill>
                <a:latin typeface="ABeeZee Light"/>
              </a:rPr>
              <a:t>CSV, Numpy, Pandas, datetime etc.- other purposes.</a:t>
            </a:r>
            <a:endParaRPr lang="en-US" sz="3000" spc="20">
              <a:solidFill>
                <a:srgbClr val="CB6CE6"/>
              </a:solidFill>
              <a:latin typeface="ABeeZe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4" name="Picture 4">
            <a:hlinkClick r:id="" action="ppaction://media"/>
          </p:cNvPr>
          <p:cNvPicPr>
            <a:picLocks noChangeAspect="1"/>
          </p:cNvPicPr>
          <p:nvPr>
            <a:videoFile r:link="rId5"/>
            <p:extLst>
              <p:ext uri="{DAA4B4D4-6D71-4841-9C94-3DE7FCFB9230}">
                <p14:media xmlns:p14="http://schemas.microsoft.com/office/powerpoint/2010/main" r:embed="rId6"/>
              </p:ext>
            </p:extLst>
          </p:nvPr>
        </p:nvPicPr>
        <p:blipFill>
          <a:blip r:embed="rId7"/>
          <a:srcRect/>
          <a:stretch>
            <a:fillRect/>
          </a:stretch>
        </p:blipFill>
        <p:spPr>
          <a:xfrm>
            <a:off x="6971631" y="2642236"/>
            <a:ext cx="6861092" cy="6861092"/>
          </a:xfrm>
          <a:prstGeom prst="rect">
            <a:avLst/>
          </a:prstGeom>
        </p:spPr>
      </p:pic>
      <p:sp>
        <p:nvSpPr>
          <p:cNvPr id="5" name="TextBox 5"/>
          <p:cNvSpPr txBox="1"/>
          <p:nvPr/>
        </p:nvSpPr>
        <p:spPr>
          <a:xfrm>
            <a:off x="0" y="1000125"/>
            <a:ext cx="20804354" cy="1642111"/>
          </a:xfrm>
          <a:prstGeom prst="rect">
            <a:avLst/>
          </a:prstGeom>
        </p:spPr>
        <p:txBody>
          <a:bodyPr lIns="0" tIns="0" rIns="0" bIns="0" rtlCol="0" anchor="t">
            <a:spAutoFit/>
          </a:bodyPr>
          <a:lstStyle/>
          <a:p>
            <a:pPr algn="ctr">
              <a:lnSpc>
                <a:spcPts val="5985"/>
              </a:lnSpc>
            </a:pPr>
            <a:r>
              <a:rPr lang="en-US" sz="5700">
                <a:solidFill>
                  <a:srgbClr val="F0E448"/>
                </a:solidFill>
                <a:latin typeface="Copperplate Gothic 32 AB" panose="020E0807020206020404"/>
              </a:rPr>
              <a:t>MACHINE LEARNING MODEL </a:t>
            </a:r>
            <a:endParaRPr lang="en-US" sz="5700">
              <a:solidFill>
                <a:srgbClr val="F0E448"/>
              </a:solidFill>
              <a:latin typeface="Copperplate Gothic 32 AB" panose="020E0807020206020404"/>
            </a:endParaRPr>
          </a:p>
          <a:p>
            <a:pPr algn="ctr">
              <a:lnSpc>
                <a:spcPts val="5985"/>
              </a:lnSpc>
            </a:pPr>
            <a:r>
              <a:rPr lang="en-US" sz="5700">
                <a:solidFill>
                  <a:srgbClr val="F0E448"/>
                </a:solidFill>
                <a:latin typeface="Copperplate Gothic 32 AB" panose="020E0807020206020404"/>
              </a:rPr>
              <a:t>OUTPUT</a:t>
            </a:r>
            <a:endParaRPr lang="en-US" sz="5700">
              <a:solidFill>
                <a:srgbClr val="F0E448"/>
              </a:solidFill>
              <a:latin typeface="Copperplate Gothic 32 AB" panose="020E0807020206020404"/>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606061" y="3357739"/>
            <a:ext cx="11670897" cy="5131285"/>
          </a:xfrm>
          <a:custGeom>
            <a:avLst/>
            <a:gdLst/>
            <a:ahLst/>
            <a:cxnLst/>
            <a:rect l="l" t="t" r="r" b="b"/>
            <a:pathLst>
              <a:path w="11670897" h="5131285">
                <a:moveTo>
                  <a:pt x="0" y="0"/>
                </a:moveTo>
                <a:lnTo>
                  <a:pt x="11670897" y="0"/>
                </a:lnTo>
                <a:lnTo>
                  <a:pt x="11670897" y="5131285"/>
                </a:lnTo>
                <a:lnTo>
                  <a:pt x="0" y="5131285"/>
                </a:lnTo>
                <a:lnTo>
                  <a:pt x="0" y="0"/>
                </a:lnTo>
                <a:close/>
              </a:path>
            </a:pathLst>
          </a:custGeom>
          <a:blipFill>
            <a:blip r:embed="rId5"/>
            <a:stretch>
              <a:fillRect t="-21846"/>
            </a:stretch>
          </a:blipFill>
        </p:spPr>
      </p:sp>
      <p:sp>
        <p:nvSpPr>
          <p:cNvPr id="5" name="TextBox 5"/>
          <p:cNvSpPr txBox="1"/>
          <p:nvPr/>
        </p:nvSpPr>
        <p:spPr>
          <a:xfrm>
            <a:off x="4992845" y="828675"/>
            <a:ext cx="12266455" cy="1717676"/>
          </a:xfrm>
          <a:prstGeom prst="rect">
            <a:avLst/>
          </a:prstGeom>
        </p:spPr>
        <p:txBody>
          <a:bodyPr lIns="0" tIns="0" rIns="0" bIns="0" rtlCol="0" anchor="t">
            <a:spAutoFit/>
          </a:bodyPr>
          <a:lstStyle/>
          <a:p>
            <a:pPr algn="ctr">
              <a:lnSpc>
                <a:spcPts val="14000"/>
              </a:lnSpc>
              <a:spcBef>
                <a:spcPct val="0"/>
              </a:spcBef>
            </a:pPr>
            <a:r>
              <a:rPr lang="en-US" sz="10000">
                <a:solidFill>
                  <a:srgbClr val="FF66C4"/>
                </a:solidFill>
                <a:latin typeface="Alice" panose="00000500000000000000"/>
              </a:rPr>
              <a:t>MODEL OVERVIEW</a:t>
            </a:r>
            <a:endParaRPr lang="en-US" sz="10000">
              <a:solidFill>
                <a:srgbClr val="FF66C4"/>
              </a:solidFill>
              <a:latin typeface="Alice"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6432</Words>
  <Application>WPS Presentation</Application>
  <PresentationFormat>On-screen Show (4:3)</PresentationFormat>
  <Paragraphs>94</Paragraphs>
  <Slides>18</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18</vt:i4>
      </vt:variant>
    </vt:vector>
  </HeadingPairs>
  <TitlesOfParts>
    <vt:vector size="38" baseType="lpstr">
      <vt:lpstr>Arial</vt:lpstr>
      <vt:lpstr>SimSun</vt:lpstr>
      <vt:lpstr>Wingdings</vt:lpstr>
      <vt:lpstr>Bebas Neue Bold</vt:lpstr>
      <vt:lpstr>Oswald Bold</vt:lpstr>
      <vt:lpstr>Moontime</vt:lpstr>
      <vt:lpstr>Arial</vt:lpstr>
      <vt:lpstr>Glacial Indifference</vt:lpstr>
      <vt:lpstr>Alice</vt:lpstr>
      <vt:lpstr>Glacial Indifference Bold</vt:lpstr>
      <vt:lpstr>Alice Bold</vt:lpstr>
      <vt:lpstr>ABeeZee</vt:lpstr>
      <vt:lpstr>ABeeZee Bold</vt:lpstr>
      <vt:lpstr>ABeeZee Light</vt:lpstr>
      <vt:lpstr>Segoe Print</vt:lpstr>
      <vt:lpstr>Copperplate Gothic 32 AB</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Pothole Management: A Comprehensive System for Pothole Detection and Prevention</dc:title>
  <dc:creator/>
  <cp:lastModifiedBy>DOT NET</cp:lastModifiedBy>
  <cp:revision>2</cp:revision>
  <dcterms:created xsi:type="dcterms:W3CDTF">2006-08-16T00:00:00Z</dcterms:created>
  <dcterms:modified xsi:type="dcterms:W3CDTF">2023-11-05T18:52:07Z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652CAB7FFC074DA68C5D26C114C50364</vt:lpwstr>
  </property>
  <property fmtid="{D5CDD505-2E9C-101B-9397-08002B2CF9AE}" pid="3" name="KSOProductBuildVer">
    <vt:lpwstr>1033-11.2.0.11225</vt:lpwstr>
  </property>
</Properties>
</file>